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8" r:id="rId3"/>
    <p:sldId id="296" r:id="rId4"/>
    <p:sldId id="295" r:id="rId5"/>
    <p:sldId id="297" r:id="rId6"/>
    <p:sldId id="298" r:id="rId7"/>
    <p:sldId id="310" r:id="rId8"/>
    <p:sldId id="312" r:id="rId9"/>
    <p:sldId id="302" r:id="rId10"/>
    <p:sldId id="305" r:id="rId11"/>
    <p:sldId id="299" r:id="rId12"/>
    <p:sldId id="259" r:id="rId13"/>
    <p:sldId id="309" r:id="rId14"/>
    <p:sldId id="300" r:id="rId15"/>
    <p:sldId id="313" r:id="rId16"/>
    <p:sldId id="307" r:id="rId17"/>
    <p:sldId id="306" r:id="rId18"/>
    <p:sldId id="311" r:id="rId19"/>
    <p:sldId id="308" r:id="rId20"/>
    <p:sldId id="314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Quantico" panose="020B0604020202020204" charset="0"/>
      <p:regular r:id="rId27"/>
      <p:bold r:id="rId28"/>
      <p:italic r:id="rId29"/>
      <p:boldItalic r:id="rId30"/>
    </p:embeddedFont>
    <p:embeddedFont>
      <p:font typeface="Titillium Web Light" panose="000004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D8C"/>
    <a:srgbClr val="60B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171DD6-2702-4FCF-BC82-B343C2BCD5F6}">
  <a:tblStyle styleId="{25171DD6-2702-4FCF-BC82-B343C2BCD5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AF98B6-0896-4745-9ED8-C8CFF3DE44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88770" autoAdjust="0"/>
  </p:normalViewPr>
  <p:slideViewPr>
    <p:cSldViewPr snapToGrid="0">
      <p:cViewPr varScale="1">
        <p:scale>
          <a:sx n="187" d="100"/>
          <a:sy n="187" d="100"/>
        </p:scale>
        <p:origin x="990" y="1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Good morning</a:t>
            </a:r>
            <a:r>
              <a:rPr lang="en-US" baseline="0" dirty="0"/>
              <a:t> everyone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Happy to be able to present something that I find relevant to all our futures in data to a number of my peers whom I genuinely respect.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title of my presentation is Data Breaches:</a:t>
            </a:r>
            <a:r>
              <a:rPr lang="en-US" baseline="0" dirty="0"/>
              <a:t> The Cost of Carelessness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casing errors as largest contributing vector to data breaches</a:t>
            </a:r>
          </a:p>
        </p:txBody>
      </p:sp>
    </p:spTree>
    <p:extLst>
      <p:ext uri="{BB962C8B-B14F-4D97-AF65-F5344CB8AC3E}">
        <p14:creationId xmlns:p14="http://schemas.microsoft.com/office/powerpoint/2010/main" val="1450675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 old adage that is most commonly attributed to Uncle Ben from </a:t>
            </a:r>
            <a:r>
              <a:rPr lang="en-US" dirty="0" err="1"/>
              <a:t>Spideman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holds true in the world of data.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</a:t>
            </a:r>
            <a:r>
              <a:rPr lang="en-US" baseline="0" dirty="0"/>
              <a:t> Data Protection Regulation</a:t>
            </a:r>
          </a:p>
          <a:p>
            <a:r>
              <a:rPr lang="en-US" baseline="0" dirty="0"/>
              <a:t>California Consumer Privacy Act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30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Cyber</a:t>
            </a:r>
            <a:r>
              <a:rPr lang="en-US" baseline="0" dirty="0"/>
              <a:t> Security becoming a necessity, costs rise, but the amount of incidents lower.</a:t>
            </a:r>
          </a:p>
          <a:p>
            <a:r>
              <a:rPr lang="en-US" baseline="0" dirty="0"/>
              <a:t>More Cyber Security equates to fewer incidents.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762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061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</a:t>
            </a:r>
            <a:r>
              <a:rPr lang="en-US" baseline="0" dirty="0"/>
              <a:t> to everyone I have interacted with during these 10 weeks.</a:t>
            </a:r>
          </a:p>
          <a:p>
            <a:r>
              <a:rPr lang="en-US" baseline="0" dirty="0"/>
              <a:t>I appreciate all of the opportunities I have had to troubleshoot, learn, and reinforce my learning through sharing.</a:t>
            </a:r>
          </a:p>
          <a:p>
            <a:r>
              <a:rPr lang="en-US" baseline="0" dirty="0"/>
              <a:t>Thanks to all of the instructors.</a:t>
            </a:r>
          </a:p>
          <a:p>
            <a:r>
              <a:rPr lang="en-US" baseline="0" dirty="0"/>
              <a:t>I see bright futures here for everyone.</a:t>
            </a:r>
          </a:p>
          <a:p>
            <a:r>
              <a:rPr lang="en-US" baseline="0" dirty="0"/>
              <a:t>This is the end of the beginning.</a:t>
            </a:r>
          </a:p>
          <a:p>
            <a:r>
              <a:rPr lang="en-US" baseline="0" dirty="0"/>
              <a:t>I hope that everyone continues to expand their knowledge and education.</a:t>
            </a:r>
          </a:p>
          <a:p>
            <a:r>
              <a:rPr lang="en-US" baseline="0" dirty="0"/>
              <a:t>Please do not hesitate to contact me if you need any help or have questions that you think I would be able to answer; or if you just need someone to struggle alongside you until we figure it out together.</a:t>
            </a:r>
          </a:p>
          <a:p>
            <a:r>
              <a:rPr lang="en-US" baseline="0" dirty="0"/>
              <a:t>Thanks again, and I hope everyone has a great rest of their day.</a:t>
            </a:r>
          </a:p>
        </p:txBody>
      </p:sp>
    </p:spTree>
    <p:extLst>
      <p:ext uri="{BB962C8B-B14F-4D97-AF65-F5344CB8AC3E}">
        <p14:creationId xmlns:p14="http://schemas.microsoft.com/office/powerpoint/2010/main" val="2369584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Who</a:t>
            </a:r>
            <a:r>
              <a:rPr lang="en-US" baseline="0" dirty="0"/>
              <a:t> am I and what am I about?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I have a curiosity about data, where it comes from, how it gets there and what keeps it safe.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also enjoy cheese.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Heres</a:t>
            </a:r>
            <a:r>
              <a:rPr lang="en-US" dirty="0"/>
              <a:t> what the</a:t>
            </a:r>
            <a:r>
              <a:rPr lang="en-US" baseline="0" dirty="0"/>
              <a:t> agenda looks like for the presentation.</a:t>
            </a:r>
          </a:p>
          <a:p>
            <a:endParaRPr lang="en-US" baseline="0" dirty="0"/>
          </a:p>
          <a:p>
            <a:r>
              <a:rPr lang="en-US" baseline="0" dirty="0"/>
              <a:t>Sit back and enjoy my anxious fidgeting while I hopefully leave you with some valuable information for our futures in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838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Lets check out the data run down first.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589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data is from </a:t>
            </a:r>
            <a:r>
              <a:rPr lang="en-US" dirty="0" err="1"/>
              <a:t>Verizons</a:t>
            </a:r>
            <a:r>
              <a:rPr lang="en-US" dirty="0"/>
              <a:t> Data Breach Incident Report from 2022.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648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Let’s do</a:t>
            </a:r>
            <a:r>
              <a:rPr lang="en-US" baseline="0" dirty="0"/>
              <a:t> a brief terminology check before we move in so that when these terms appear you will have a better understanding.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2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95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Data can lead to even</a:t>
            </a:r>
            <a:r>
              <a:rPr lang="en-US" baseline="0" dirty="0"/>
              <a:t> bigger revenue losses if you or your employer is not educated and prepared.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492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Interesting breakdown showing</a:t>
            </a:r>
            <a:r>
              <a:rPr lang="en-US" baseline="0" dirty="0"/>
              <a:t> breach totals by state since 2010.</a:t>
            </a:r>
          </a:p>
          <a:p>
            <a:r>
              <a:rPr lang="en-US" baseline="0" dirty="0"/>
              <a:t>Most of these probably correlate with state population, and industry.</a:t>
            </a:r>
          </a:p>
          <a:p>
            <a:r>
              <a:rPr lang="en-US" baseline="0" dirty="0"/>
              <a:t>Not our main topic, but an interesting overview non the less.</a:t>
            </a:r>
          </a:p>
          <a:p>
            <a:endParaRPr lang="en-US" baseline="0" dirty="0"/>
          </a:p>
          <a:p>
            <a:r>
              <a:rPr lang="en-US" baseline="0" dirty="0"/>
              <a:t>HALF WAY</a:t>
            </a:r>
          </a:p>
        </p:txBody>
      </p:sp>
    </p:spTree>
    <p:extLst>
      <p:ext uri="{BB962C8B-B14F-4D97-AF65-F5344CB8AC3E}">
        <p14:creationId xmlns:p14="http://schemas.microsoft.com/office/powerpoint/2010/main" val="1808002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-593651" y="3635535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5785362" y="-1835138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998106" y="1436550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>
            <a:stCxn id="20" idx="1"/>
          </p:cNvCxnSpPr>
          <p:nvPr/>
        </p:nvCxnSpPr>
        <p:spPr>
          <a:xfrm rot="10800000">
            <a:off x="6" y="1770000"/>
            <a:ext cx="998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0" y="0"/>
            <a:ext cx="9148112" cy="5141674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46;p6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100000">
              <a:srgbClr val="ECF7E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ECF7EB">
                  <a:alpha val="15080"/>
                </a:srgbClr>
              </a:gs>
              <a:gs pos="100000">
                <a:srgbClr val="C7E6D9"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350645" y="323850"/>
                </a:moveTo>
                <a:cubicBezTo>
                  <a:pt x="1470660" y="227965"/>
                  <a:pt x="1571625" y="119380"/>
                  <a:pt x="1652905" y="0"/>
                </a:cubicBezTo>
                <a:lnTo>
                  <a:pt x="1648460" y="0"/>
                </a:lnTo>
                <a:cubicBezTo>
                  <a:pt x="1567815" y="118110"/>
                  <a:pt x="1466850" y="225425"/>
                  <a:pt x="1348105" y="320675"/>
                </a:cubicBezTo>
                <a:cubicBezTo>
                  <a:pt x="1200785" y="438785"/>
                  <a:pt x="1024255" y="537845"/>
                  <a:pt x="821690" y="617220"/>
                </a:cubicBezTo>
                <a:lnTo>
                  <a:pt x="821690" y="614680"/>
                </a:lnTo>
                <a:lnTo>
                  <a:pt x="819785" y="614680"/>
                </a:lnTo>
                <a:lnTo>
                  <a:pt x="819785" y="617855"/>
                </a:lnTo>
                <a:cubicBezTo>
                  <a:pt x="733425" y="651510"/>
                  <a:pt x="641985" y="681990"/>
                  <a:pt x="545465" y="708025"/>
                </a:cubicBezTo>
                <a:cubicBezTo>
                  <a:pt x="339725" y="764540"/>
                  <a:pt x="157480" y="836295"/>
                  <a:pt x="0" y="920115"/>
                </a:cubicBezTo>
                <a:lnTo>
                  <a:pt x="0" y="924560"/>
                </a:lnTo>
                <a:cubicBezTo>
                  <a:pt x="156845" y="840105"/>
                  <a:pt x="339725" y="768350"/>
                  <a:pt x="546100" y="711200"/>
                </a:cubicBezTo>
                <a:cubicBezTo>
                  <a:pt x="869315" y="623570"/>
                  <a:pt x="1139190" y="493395"/>
                  <a:pt x="1350645" y="323850"/>
                </a:cubicBezTo>
                <a:close/>
                <a:moveTo>
                  <a:pt x="563880" y="563245"/>
                </a:moveTo>
                <a:cubicBezTo>
                  <a:pt x="876935" y="437515"/>
                  <a:pt x="1130935" y="260350"/>
                  <a:pt x="1301115" y="0"/>
                </a:cubicBezTo>
                <a:lnTo>
                  <a:pt x="1296670" y="0"/>
                </a:lnTo>
                <a:cubicBezTo>
                  <a:pt x="1239520" y="86995"/>
                  <a:pt x="1173480" y="164465"/>
                  <a:pt x="1093470" y="237490"/>
                </a:cubicBezTo>
                <a:cubicBezTo>
                  <a:pt x="681990" y="601345"/>
                  <a:pt x="365125" y="581660"/>
                  <a:pt x="1270" y="782320"/>
                </a:cubicBezTo>
                <a:lnTo>
                  <a:pt x="1270" y="784860"/>
                </a:lnTo>
                <a:cubicBezTo>
                  <a:pt x="22225" y="775335"/>
                  <a:pt x="47625" y="760095"/>
                  <a:pt x="69850" y="751205"/>
                </a:cubicBezTo>
                <a:cubicBezTo>
                  <a:pt x="214630" y="679450"/>
                  <a:pt x="389255" y="628650"/>
                  <a:pt x="563880" y="563245"/>
                </a:cubicBezTo>
                <a:close/>
                <a:moveTo>
                  <a:pt x="1266190" y="295910"/>
                </a:moveTo>
                <a:cubicBezTo>
                  <a:pt x="1372235" y="207645"/>
                  <a:pt x="1462405" y="108585"/>
                  <a:pt x="1534795" y="0"/>
                </a:cubicBezTo>
                <a:lnTo>
                  <a:pt x="1530350" y="0"/>
                </a:lnTo>
                <a:cubicBezTo>
                  <a:pt x="1457960" y="107315"/>
                  <a:pt x="1369060" y="205740"/>
                  <a:pt x="1263650" y="293370"/>
                </a:cubicBezTo>
                <a:cubicBezTo>
                  <a:pt x="1064895" y="459105"/>
                  <a:pt x="808355" y="588010"/>
                  <a:pt x="500380" y="677545"/>
                </a:cubicBezTo>
                <a:cubicBezTo>
                  <a:pt x="313055" y="732155"/>
                  <a:pt x="146685" y="797560"/>
                  <a:pt x="635" y="874395"/>
                </a:cubicBezTo>
                <a:lnTo>
                  <a:pt x="635" y="878840"/>
                </a:lnTo>
                <a:cubicBezTo>
                  <a:pt x="146050" y="802005"/>
                  <a:pt x="313055" y="735965"/>
                  <a:pt x="501015" y="681355"/>
                </a:cubicBezTo>
                <a:cubicBezTo>
                  <a:pt x="810260" y="591820"/>
                  <a:pt x="1067435" y="462280"/>
                  <a:pt x="1266190" y="295910"/>
                </a:cubicBezTo>
                <a:close/>
                <a:moveTo>
                  <a:pt x="1181735" y="268605"/>
                </a:moveTo>
                <a:cubicBezTo>
                  <a:pt x="1274445" y="187325"/>
                  <a:pt x="1353820" y="97790"/>
                  <a:pt x="1417955" y="635"/>
                </a:cubicBezTo>
                <a:lnTo>
                  <a:pt x="1413510" y="635"/>
                </a:lnTo>
                <a:cubicBezTo>
                  <a:pt x="1349375" y="97155"/>
                  <a:pt x="1271270" y="186055"/>
                  <a:pt x="1179195" y="266065"/>
                </a:cubicBezTo>
                <a:cubicBezTo>
                  <a:pt x="992505" y="428625"/>
                  <a:pt x="748665" y="556895"/>
                  <a:pt x="454660" y="646430"/>
                </a:cubicBezTo>
                <a:cubicBezTo>
                  <a:pt x="286385" y="697865"/>
                  <a:pt x="135255" y="758825"/>
                  <a:pt x="1270" y="828675"/>
                </a:cubicBezTo>
                <a:lnTo>
                  <a:pt x="1270" y="833120"/>
                </a:lnTo>
                <a:cubicBezTo>
                  <a:pt x="135255" y="763270"/>
                  <a:pt x="287020" y="702310"/>
                  <a:pt x="455930" y="650875"/>
                </a:cubicBezTo>
                <a:cubicBezTo>
                  <a:pt x="750570" y="560070"/>
                  <a:pt x="994410" y="431800"/>
                  <a:pt x="1181735" y="268605"/>
                </a:cubicBezTo>
                <a:close/>
                <a:moveTo>
                  <a:pt x="887095" y="709930"/>
                </a:moveTo>
                <a:cubicBezTo>
                  <a:pt x="1308735" y="560070"/>
                  <a:pt x="1671320" y="327660"/>
                  <a:pt x="1918335" y="0"/>
                </a:cubicBezTo>
                <a:lnTo>
                  <a:pt x="1917700" y="0"/>
                </a:lnTo>
                <a:cubicBezTo>
                  <a:pt x="1600835" y="387985"/>
                  <a:pt x="1281430" y="566420"/>
                  <a:pt x="759460" y="755650"/>
                </a:cubicBezTo>
                <a:cubicBezTo>
                  <a:pt x="450215" y="887095"/>
                  <a:pt x="194310" y="1075690"/>
                  <a:pt x="1270" y="1319530"/>
                </a:cubicBezTo>
                <a:lnTo>
                  <a:pt x="1270" y="1324610"/>
                </a:lnTo>
                <a:cubicBezTo>
                  <a:pt x="26670" y="1292860"/>
                  <a:pt x="53340" y="1261745"/>
                  <a:pt x="80645" y="1231265"/>
                </a:cubicBezTo>
                <a:cubicBezTo>
                  <a:pt x="292735" y="1000125"/>
                  <a:pt x="561975" y="826135"/>
                  <a:pt x="887095" y="709930"/>
                </a:cubicBezTo>
                <a:close/>
                <a:moveTo>
                  <a:pt x="1034415" y="693420"/>
                </a:moveTo>
                <a:cubicBezTo>
                  <a:pt x="1431290" y="529590"/>
                  <a:pt x="1752600" y="296545"/>
                  <a:pt x="1990725" y="0"/>
                </a:cubicBezTo>
                <a:lnTo>
                  <a:pt x="1986280" y="0"/>
                </a:lnTo>
                <a:cubicBezTo>
                  <a:pt x="1748790" y="294640"/>
                  <a:pt x="1428750" y="527050"/>
                  <a:pt x="1033145" y="689610"/>
                </a:cubicBezTo>
                <a:cubicBezTo>
                  <a:pt x="657860" y="844550"/>
                  <a:pt x="353060" y="1085850"/>
                  <a:pt x="126365" y="1406525"/>
                </a:cubicBezTo>
                <a:cubicBezTo>
                  <a:pt x="78740" y="1473835"/>
                  <a:pt x="36830" y="1541145"/>
                  <a:pt x="635" y="1606550"/>
                </a:cubicBezTo>
                <a:lnTo>
                  <a:pt x="635" y="1614170"/>
                </a:lnTo>
                <a:cubicBezTo>
                  <a:pt x="37465" y="1547495"/>
                  <a:pt x="80010" y="1478280"/>
                  <a:pt x="128905" y="1409065"/>
                </a:cubicBezTo>
                <a:cubicBezTo>
                  <a:pt x="355600" y="1089025"/>
                  <a:pt x="660400" y="847725"/>
                  <a:pt x="1034415" y="693420"/>
                </a:cubicBezTo>
                <a:close/>
                <a:moveTo>
                  <a:pt x="1438275" y="353060"/>
                </a:moveTo>
                <a:cubicBezTo>
                  <a:pt x="1572895" y="249555"/>
                  <a:pt x="1685925" y="131445"/>
                  <a:pt x="1776730" y="0"/>
                </a:cubicBezTo>
                <a:lnTo>
                  <a:pt x="1767840" y="0"/>
                </a:lnTo>
                <a:cubicBezTo>
                  <a:pt x="1678305" y="128905"/>
                  <a:pt x="1566545" y="245110"/>
                  <a:pt x="1433195" y="347345"/>
                </a:cubicBezTo>
                <a:cubicBezTo>
                  <a:pt x="1210310" y="518795"/>
                  <a:pt x="927735" y="650240"/>
                  <a:pt x="593090" y="737870"/>
                </a:cubicBezTo>
                <a:cubicBezTo>
                  <a:pt x="367665" y="796925"/>
                  <a:pt x="168910" y="873760"/>
                  <a:pt x="1270" y="965835"/>
                </a:cubicBezTo>
                <a:lnTo>
                  <a:pt x="1270" y="974090"/>
                </a:lnTo>
                <a:cubicBezTo>
                  <a:pt x="169545" y="880745"/>
                  <a:pt x="368300" y="803910"/>
                  <a:pt x="595630" y="744220"/>
                </a:cubicBezTo>
                <a:cubicBezTo>
                  <a:pt x="930910" y="657225"/>
                  <a:pt x="1214120" y="525145"/>
                  <a:pt x="1438275" y="353060"/>
                </a:cubicBezTo>
                <a:close/>
                <a:moveTo>
                  <a:pt x="695325" y="995680"/>
                </a:moveTo>
                <a:cubicBezTo>
                  <a:pt x="805815" y="899795"/>
                  <a:pt x="927735" y="814705"/>
                  <a:pt x="1057275" y="742315"/>
                </a:cubicBezTo>
                <a:cubicBezTo>
                  <a:pt x="1138555" y="695325"/>
                  <a:pt x="1245870" y="649605"/>
                  <a:pt x="1348740" y="590550"/>
                </a:cubicBezTo>
                <a:cubicBezTo>
                  <a:pt x="1663700" y="412750"/>
                  <a:pt x="1922145" y="182245"/>
                  <a:pt x="2059305" y="635"/>
                </a:cubicBezTo>
                <a:lnTo>
                  <a:pt x="2058035" y="635"/>
                </a:lnTo>
                <a:cubicBezTo>
                  <a:pt x="1818005" y="282575"/>
                  <a:pt x="1549400" y="500380"/>
                  <a:pt x="1106805" y="711200"/>
                </a:cubicBezTo>
                <a:cubicBezTo>
                  <a:pt x="889635" y="825500"/>
                  <a:pt x="697230" y="972185"/>
                  <a:pt x="532130" y="1148080"/>
                </a:cubicBezTo>
                <a:cubicBezTo>
                  <a:pt x="287655" y="1404620"/>
                  <a:pt x="114300" y="1727835"/>
                  <a:pt x="21590" y="1948815"/>
                </a:cubicBezTo>
                <a:lnTo>
                  <a:pt x="22225" y="1948815"/>
                </a:lnTo>
                <a:cubicBezTo>
                  <a:pt x="190500" y="1590040"/>
                  <a:pt x="362585" y="1285875"/>
                  <a:pt x="695325" y="995680"/>
                </a:cubicBezTo>
                <a:close/>
                <a:moveTo>
                  <a:pt x="1011555" y="213995"/>
                </a:moveTo>
                <a:cubicBezTo>
                  <a:pt x="1079500" y="147955"/>
                  <a:pt x="1137920" y="76835"/>
                  <a:pt x="1186815" y="0"/>
                </a:cubicBezTo>
                <a:lnTo>
                  <a:pt x="1177925" y="0"/>
                </a:lnTo>
                <a:cubicBezTo>
                  <a:pt x="1130300" y="74295"/>
                  <a:pt x="1072515" y="144145"/>
                  <a:pt x="1006475" y="208915"/>
                </a:cubicBezTo>
                <a:cubicBezTo>
                  <a:pt x="844550" y="365760"/>
                  <a:pt x="626745" y="491490"/>
                  <a:pt x="360045" y="581660"/>
                </a:cubicBezTo>
                <a:cubicBezTo>
                  <a:pt x="230505" y="626110"/>
                  <a:pt x="110490" y="676275"/>
                  <a:pt x="1270" y="731520"/>
                </a:cubicBezTo>
                <a:lnTo>
                  <a:pt x="1270" y="739775"/>
                </a:lnTo>
                <a:cubicBezTo>
                  <a:pt x="111125" y="683895"/>
                  <a:pt x="231140" y="633730"/>
                  <a:pt x="362585" y="588645"/>
                </a:cubicBezTo>
                <a:cubicBezTo>
                  <a:pt x="629920" y="497840"/>
                  <a:pt x="848360" y="371475"/>
                  <a:pt x="1011555" y="213995"/>
                </a:cubicBezTo>
                <a:close/>
                <a:moveTo>
                  <a:pt x="169545" y="0"/>
                </a:moveTo>
                <a:lnTo>
                  <a:pt x="165100" y="0"/>
                </a:lnTo>
                <a:cubicBezTo>
                  <a:pt x="124460" y="67310"/>
                  <a:pt x="69215" y="129540"/>
                  <a:pt x="635" y="186055"/>
                </a:cubicBezTo>
                <a:lnTo>
                  <a:pt x="635" y="191135"/>
                </a:lnTo>
                <a:cubicBezTo>
                  <a:pt x="76200" y="130175"/>
                  <a:pt x="130810" y="65405"/>
                  <a:pt x="169545" y="0"/>
                </a:cubicBezTo>
                <a:close/>
                <a:moveTo>
                  <a:pt x="923290" y="184785"/>
                </a:moveTo>
                <a:cubicBezTo>
                  <a:pt x="979805" y="127000"/>
                  <a:pt x="1028065" y="65405"/>
                  <a:pt x="1068705" y="0"/>
                </a:cubicBezTo>
                <a:lnTo>
                  <a:pt x="1064260" y="0"/>
                </a:lnTo>
                <a:cubicBezTo>
                  <a:pt x="1023620" y="64770"/>
                  <a:pt x="975995" y="125730"/>
                  <a:pt x="920750" y="182245"/>
                </a:cubicBezTo>
                <a:cubicBezTo>
                  <a:pt x="770255" y="336550"/>
                  <a:pt x="565785" y="461010"/>
                  <a:pt x="312420" y="552450"/>
                </a:cubicBezTo>
                <a:cubicBezTo>
                  <a:pt x="200660" y="593090"/>
                  <a:pt x="97155" y="637540"/>
                  <a:pt x="1270" y="685800"/>
                </a:cubicBezTo>
                <a:lnTo>
                  <a:pt x="1270" y="689610"/>
                </a:lnTo>
                <a:cubicBezTo>
                  <a:pt x="97155" y="641350"/>
                  <a:pt x="201295" y="596900"/>
                  <a:pt x="313690" y="556260"/>
                </a:cubicBezTo>
                <a:cubicBezTo>
                  <a:pt x="567690" y="464185"/>
                  <a:pt x="772795" y="339725"/>
                  <a:pt x="923290" y="184785"/>
                </a:cubicBezTo>
                <a:close/>
                <a:moveTo>
                  <a:pt x="387350" y="3175"/>
                </a:moveTo>
                <a:cubicBezTo>
                  <a:pt x="387985" y="2540"/>
                  <a:pt x="388620" y="1270"/>
                  <a:pt x="388620" y="0"/>
                </a:cubicBezTo>
                <a:lnTo>
                  <a:pt x="384810" y="0"/>
                </a:lnTo>
                <a:cubicBezTo>
                  <a:pt x="307340" y="141605"/>
                  <a:pt x="180975" y="266065"/>
                  <a:pt x="1270" y="364490"/>
                </a:cubicBezTo>
                <a:lnTo>
                  <a:pt x="1270" y="368935"/>
                </a:lnTo>
                <a:cubicBezTo>
                  <a:pt x="180975" y="269875"/>
                  <a:pt x="310515" y="147320"/>
                  <a:pt x="387350" y="3175"/>
                </a:cubicBezTo>
                <a:close/>
                <a:moveTo>
                  <a:pt x="470535" y="50165"/>
                </a:moveTo>
                <a:cubicBezTo>
                  <a:pt x="479425" y="35560"/>
                  <a:pt x="491490" y="16510"/>
                  <a:pt x="500380" y="635"/>
                </a:cubicBezTo>
                <a:lnTo>
                  <a:pt x="496570" y="635"/>
                </a:lnTo>
                <a:cubicBezTo>
                  <a:pt x="495300" y="3175"/>
                  <a:pt x="494665" y="5080"/>
                  <a:pt x="493395" y="6985"/>
                </a:cubicBezTo>
                <a:cubicBezTo>
                  <a:pt x="399415" y="171450"/>
                  <a:pt x="258445" y="292735"/>
                  <a:pt x="55880" y="396875"/>
                </a:cubicBezTo>
                <a:cubicBezTo>
                  <a:pt x="46990" y="401320"/>
                  <a:pt x="19050" y="415290"/>
                  <a:pt x="1270" y="424815"/>
                </a:cubicBezTo>
                <a:lnTo>
                  <a:pt x="1270" y="429260"/>
                </a:lnTo>
                <a:cubicBezTo>
                  <a:pt x="215265" y="321945"/>
                  <a:pt x="361950" y="215265"/>
                  <a:pt x="470535" y="50165"/>
                </a:cubicBezTo>
                <a:close/>
                <a:moveTo>
                  <a:pt x="50165" y="0"/>
                </a:moveTo>
                <a:cubicBezTo>
                  <a:pt x="35560" y="20320"/>
                  <a:pt x="19685" y="39370"/>
                  <a:pt x="1270" y="59055"/>
                </a:cubicBezTo>
                <a:lnTo>
                  <a:pt x="1270" y="69850"/>
                </a:lnTo>
                <a:cubicBezTo>
                  <a:pt x="19685" y="50165"/>
                  <a:pt x="47625" y="17145"/>
                  <a:pt x="59055" y="0"/>
                </a:cubicBezTo>
                <a:lnTo>
                  <a:pt x="50165" y="0"/>
                </a:lnTo>
                <a:close/>
                <a:moveTo>
                  <a:pt x="1466215" y="580390"/>
                </a:moveTo>
                <a:cubicBezTo>
                  <a:pt x="1753235" y="398145"/>
                  <a:pt x="1974850" y="190500"/>
                  <a:pt x="2133600" y="0"/>
                </a:cubicBezTo>
                <a:lnTo>
                  <a:pt x="2124710" y="0"/>
                </a:lnTo>
                <a:cubicBezTo>
                  <a:pt x="2117725" y="8890"/>
                  <a:pt x="2110105" y="17780"/>
                  <a:pt x="2101850" y="26035"/>
                </a:cubicBezTo>
                <a:cubicBezTo>
                  <a:pt x="2078990" y="52070"/>
                  <a:pt x="2056130" y="77470"/>
                  <a:pt x="2031365" y="104140"/>
                </a:cubicBezTo>
                <a:cubicBezTo>
                  <a:pt x="1624965" y="528320"/>
                  <a:pt x="1378585" y="605155"/>
                  <a:pt x="1136015" y="774700"/>
                </a:cubicBezTo>
                <a:cubicBezTo>
                  <a:pt x="706120" y="1074420"/>
                  <a:pt x="433070" y="1480185"/>
                  <a:pt x="224790" y="1884680"/>
                </a:cubicBezTo>
                <a:cubicBezTo>
                  <a:pt x="219710" y="1897380"/>
                  <a:pt x="200025" y="1929765"/>
                  <a:pt x="191770" y="1947545"/>
                </a:cubicBezTo>
                <a:lnTo>
                  <a:pt x="200660" y="1947545"/>
                </a:lnTo>
                <a:cubicBezTo>
                  <a:pt x="203835" y="1941195"/>
                  <a:pt x="206375" y="1936115"/>
                  <a:pt x="209550" y="1929765"/>
                </a:cubicBezTo>
                <a:cubicBezTo>
                  <a:pt x="295275" y="1764665"/>
                  <a:pt x="409575" y="1546225"/>
                  <a:pt x="584200" y="1318895"/>
                </a:cubicBezTo>
                <a:cubicBezTo>
                  <a:pt x="897890" y="909955"/>
                  <a:pt x="1179830" y="748030"/>
                  <a:pt x="1466215" y="580390"/>
                </a:cubicBezTo>
                <a:close/>
                <a:moveTo>
                  <a:pt x="276860" y="0"/>
                </a:moveTo>
                <a:lnTo>
                  <a:pt x="274955" y="0"/>
                </a:lnTo>
                <a:cubicBezTo>
                  <a:pt x="209550" y="117475"/>
                  <a:pt x="131445" y="207010"/>
                  <a:pt x="1270" y="296545"/>
                </a:cubicBezTo>
                <a:lnTo>
                  <a:pt x="1270" y="301625"/>
                </a:lnTo>
                <a:cubicBezTo>
                  <a:pt x="9525" y="295910"/>
                  <a:pt x="17780" y="288290"/>
                  <a:pt x="19685" y="288290"/>
                </a:cubicBezTo>
                <a:cubicBezTo>
                  <a:pt x="130175" y="210185"/>
                  <a:pt x="235585" y="97790"/>
                  <a:pt x="276860" y="0"/>
                </a:cubicBezTo>
                <a:close/>
                <a:moveTo>
                  <a:pt x="835660" y="156845"/>
                </a:moveTo>
                <a:cubicBezTo>
                  <a:pt x="880745" y="107315"/>
                  <a:pt x="920115" y="55245"/>
                  <a:pt x="953770" y="0"/>
                </a:cubicBezTo>
                <a:lnTo>
                  <a:pt x="949325" y="0"/>
                </a:lnTo>
                <a:cubicBezTo>
                  <a:pt x="916305" y="53975"/>
                  <a:pt x="877570" y="106045"/>
                  <a:pt x="832485" y="154305"/>
                </a:cubicBezTo>
                <a:cubicBezTo>
                  <a:pt x="694690" y="305435"/>
                  <a:pt x="502920" y="429260"/>
                  <a:pt x="262890" y="520700"/>
                </a:cubicBezTo>
                <a:cubicBezTo>
                  <a:pt x="169545" y="556895"/>
                  <a:pt x="82550" y="594995"/>
                  <a:pt x="635" y="635635"/>
                </a:cubicBezTo>
                <a:lnTo>
                  <a:pt x="635" y="639445"/>
                </a:lnTo>
                <a:cubicBezTo>
                  <a:pt x="82550" y="598805"/>
                  <a:pt x="170180" y="560070"/>
                  <a:pt x="264160" y="523875"/>
                </a:cubicBezTo>
                <a:cubicBezTo>
                  <a:pt x="505460" y="432435"/>
                  <a:pt x="697230" y="308610"/>
                  <a:pt x="835660" y="156845"/>
                </a:cubicBezTo>
                <a:close/>
                <a:moveTo>
                  <a:pt x="326390" y="443865"/>
                </a:moveTo>
                <a:cubicBezTo>
                  <a:pt x="551815" y="333375"/>
                  <a:pt x="724535" y="191770"/>
                  <a:pt x="839470" y="635"/>
                </a:cubicBezTo>
                <a:lnTo>
                  <a:pt x="835025" y="635"/>
                </a:lnTo>
                <a:cubicBezTo>
                  <a:pt x="808355" y="45085"/>
                  <a:pt x="778510" y="86995"/>
                  <a:pt x="744220" y="127635"/>
                </a:cubicBezTo>
                <a:cubicBezTo>
                  <a:pt x="491490" y="415290"/>
                  <a:pt x="236855" y="465455"/>
                  <a:pt x="1270" y="586740"/>
                </a:cubicBezTo>
                <a:lnTo>
                  <a:pt x="1270" y="591185"/>
                </a:lnTo>
                <a:cubicBezTo>
                  <a:pt x="9525" y="586740"/>
                  <a:pt x="17780" y="581660"/>
                  <a:pt x="19050" y="582295"/>
                </a:cubicBezTo>
                <a:cubicBezTo>
                  <a:pt x="111125" y="534035"/>
                  <a:pt x="217805" y="495300"/>
                  <a:pt x="326390" y="443865"/>
                </a:cubicBezTo>
                <a:close/>
                <a:moveTo>
                  <a:pt x="720090" y="9525"/>
                </a:moveTo>
                <a:cubicBezTo>
                  <a:pt x="721995" y="6350"/>
                  <a:pt x="723900" y="3175"/>
                  <a:pt x="725805" y="0"/>
                </a:cubicBezTo>
                <a:lnTo>
                  <a:pt x="721360" y="0"/>
                </a:lnTo>
                <a:cubicBezTo>
                  <a:pt x="720090" y="2540"/>
                  <a:pt x="718820" y="5715"/>
                  <a:pt x="717550" y="6985"/>
                </a:cubicBezTo>
                <a:cubicBezTo>
                  <a:pt x="591185" y="213360"/>
                  <a:pt x="411480" y="346710"/>
                  <a:pt x="162560" y="458470"/>
                </a:cubicBezTo>
                <a:cubicBezTo>
                  <a:pt x="106680" y="483235"/>
                  <a:pt x="52705" y="508635"/>
                  <a:pt x="1905" y="534035"/>
                </a:cubicBezTo>
                <a:lnTo>
                  <a:pt x="1905" y="537845"/>
                </a:lnTo>
                <a:cubicBezTo>
                  <a:pt x="81280" y="497205"/>
                  <a:pt x="170180" y="461645"/>
                  <a:pt x="262890" y="414655"/>
                </a:cubicBezTo>
                <a:cubicBezTo>
                  <a:pt x="465455" y="309880"/>
                  <a:pt x="616585" y="180340"/>
                  <a:pt x="720090" y="9525"/>
                </a:cubicBezTo>
                <a:close/>
                <a:moveTo>
                  <a:pt x="614680" y="0"/>
                </a:moveTo>
                <a:lnTo>
                  <a:pt x="606425" y="0"/>
                </a:lnTo>
                <a:cubicBezTo>
                  <a:pt x="495935" y="188595"/>
                  <a:pt x="339090" y="314960"/>
                  <a:pt x="109220" y="426085"/>
                </a:cubicBezTo>
                <a:cubicBezTo>
                  <a:pt x="73025" y="443230"/>
                  <a:pt x="36195" y="461645"/>
                  <a:pt x="1905" y="478790"/>
                </a:cubicBezTo>
                <a:lnTo>
                  <a:pt x="1905" y="486410"/>
                </a:lnTo>
                <a:cubicBezTo>
                  <a:pt x="278765" y="358775"/>
                  <a:pt x="479425" y="235585"/>
                  <a:pt x="614680" y="0"/>
                </a:cubicBezTo>
                <a:close/>
                <a:moveTo>
                  <a:pt x="1824355" y="0"/>
                </a:moveTo>
                <a:lnTo>
                  <a:pt x="1823720" y="0"/>
                </a:lnTo>
                <a:cubicBezTo>
                  <a:pt x="1558290" y="338455"/>
                  <a:pt x="1213485" y="559435"/>
                  <a:pt x="800100" y="716915"/>
                </a:cubicBezTo>
                <a:cubicBezTo>
                  <a:pt x="541020" y="807720"/>
                  <a:pt x="360045" y="868680"/>
                  <a:pt x="172720" y="972820"/>
                </a:cubicBezTo>
                <a:cubicBezTo>
                  <a:pt x="111760" y="1006475"/>
                  <a:pt x="54610" y="1041400"/>
                  <a:pt x="1270" y="1077595"/>
                </a:cubicBezTo>
                <a:lnTo>
                  <a:pt x="1270" y="1082675"/>
                </a:lnTo>
                <a:cubicBezTo>
                  <a:pt x="373380" y="829945"/>
                  <a:pt x="685800" y="782320"/>
                  <a:pt x="965200" y="653415"/>
                </a:cubicBezTo>
                <a:cubicBezTo>
                  <a:pt x="1291590" y="508635"/>
                  <a:pt x="1622425" y="281940"/>
                  <a:pt x="1824355" y="0"/>
                </a:cubicBezTo>
                <a:close/>
                <a:moveTo>
                  <a:pt x="3088005" y="1196975"/>
                </a:moveTo>
                <a:cubicBezTo>
                  <a:pt x="2928620" y="1364615"/>
                  <a:pt x="2754630" y="1668780"/>
                  <a:pt x="2648585" y="1948180"/>
                </a:cubicBezTo>
                <a:lnTo>
                  <a:pt x="2651760" y="1948180"/>
                </a:lnTo>
                <a:cubicBezTo>
                  <a:pt x="2654935" y="1939925"/>
                  <a:pt x="2657475" y="1929130"/>
                  <a:pt x="2660015" y="1926590"/>
                </a:cubicBezTo>
                <a:cubicBezTo>
                  <a:pt x="2783205" y="1628140"/>
                  <a:pt x="2933700" y="1364615"/>
                  <a:pt x="3105785" y="1182370"/>
                </a:cubicBezTo>
                <a:cubicBezTo>
                  <a:pt x="3237865" y="1030605"/>
                  <a:pt x="3337560" y="915035"/>
                  <a:pt x="3463925" y="823595"/>
                </a:cubicBezTo>
                <a:lnTo>
                  <a:pt x="3463925" y="821055"/>
                </a:lnTo>
                <a:cubicBezTo>
                  <a:pt x="3336290" y="901065"/>
                  <a:pt x="3204210" y="1067435"/>
                  <a:pt x="3088005" y="1196975"/>
                </a:cubicBezTo>
                <a:close/>
                <a:moveTo>
                  <a:pt x="2788920" y="1948180"/>
                </a:moveTo>
                <a:lnTo>
                  <a:pt x="2792095" y="1948180"/>
                </a:lnTo>
                <a:cubicBezTo>
                  <a:pt x="2791460" y="1941195"/>
                  <a:pt x="2790825" y="1932940"/>
                  <a:pt x="2791460" y="1931670"/>
                </a:cubicBezTo>
                <a:cubicBezTo>
                  <a:pt x="2795905" y="1795780"/>
                  <a:pt x="2912110" y="1588135"/>
                  <a:pt x="3005455" y="1474470"/>
                </a:cubicBezTo>
                <a:cubicBezTo>
                  <a:pt x="3061970" y="1401445"/>
                  <a:pt x="3124835" y="1350645"/>
                  <a:pt x="3197860" y="1282700"/>
                </a:cubicBezTo>
                <a:cubicBezTo>
                  <a:pt x="3282315" y="1203960"/>
                  <a:pt x="3376930" y="1101090"/>
                  <a:pt x="3463925" y="1029970"/>
                </a:cubicBezTo>
                <a:lnTo>
                  <a:pt x="3463925" y="1025525"/>
                </a:lnTo>
                <a:cubicBezTo>
                  <a:pt x="3352165" y="1114425"/>
                  <a:pt x="3239135" y="1247775"/>
                  <a:pt x="3118485" y="1350010"/>
                </a:cubicBezTo>
                <a:cubicBezTo>
                  <a:pt x="2976245" y="1468755"/>
                  <a:pt x="2780665" y="1771650"/>
                  <a:pt x="2788920" y="1948180"/>
                </a:cubicBezTo>
                <a:close/>
                <a:moveTo>
                  <a:pt x="2927350" y="1948180"/>
                </a:moveTo>
                <a:lnTo>
                  <a:pt x="2930525" y="1948180"/>
                </a:lnTo>
                <a:cubicBezTo>
                  <a:pt x="2929890" y="1945640"/>
                  <a:pt x="2929890" y="1943100"/>
                  <a:pt x="2929890" y="1942465"/>
                </a:cubicBezTo>
                <a:cubicBezTo>
                  <a:pt x="2922270" y="1795780"/>
                  <a:pt x="3029585" y="1597025"/>
                  <a:pt x="3142615" y="1498600"/>
                </a:cubicBezTo>
                <a:cubicBezTo>
                  <a:pt x="3179445" y="1463675"/>
                  <a:pt x="3228975" y="1437640"/>
                  <a:pt x="3282315" y="1398905"/>
                </a:cubicBezTo>
                <a:cubicBezTo>
                  <a:pt x="3355975" y="1344295"/>
                  <a:pt x="3408045" y="1299845"/>
                  <a:pt x="3463925" y="1249045"/>
                </a:cubicBezTo>
                <a:lnTo>
                  <a:pt x="3463925" y="1244600"/>
                </a:lnTo>
                <a:cubicBezTo>
                  <a:pt x="3388360" y="1311275"/>
                  <a:pt x="3317875" y="1376045"/>
                  <a:pt x="3207385" y="1445260"/>
                </a:cubicBezTo>
                <a:cubicBezTo>
                  <a:pt x="3057525" y="1534795"/>
                  <a:pt x="2915285" y="1775460"/>
                  <a:pt x="2927350" y="1948180"/>
                </a:cubicBezTo>
                <a:close/>
                <a:moveTo>
                  <a:pt x="3366135" y="1639570"/>
                </a:moveTo>
                <a:cubicBezTo>
                  <a:pt x="3312795" y="1656715"/>
                  <a:pt x="3267710" y="1693545"/>
                  <a:pt x="3234055" y="1746885"/>
                </a:cubicBezTo>
                <a:cubicBezTo>
                  <a:pt x="3197225" y="1805940"/>
                  <a:pt x="3180715" y="1878965"/>
                  <a:pt x="3187700" y="1947545"/>
                </a:cubicBezTo>
                <a:lnTo>
                  <a:pt x="3194685" y="1947545"/>
                </a:lnTo>
                <a:cubicBezTo>
                  <a:pt x="3194050" y="1945640"/>
                  <a:pt x="3194050" y="1944370"/>
                  <a:pt x="3194685" y="1942465"/>
                </a:cubicBezTo>
                <a:cubicBezTo>
                  <a:pt x="3183255" y="1792605"/>
                  <a:pt x="3274060" y="1646555"/>
                  <a:pt x="3428365" y="1633220"/>
                </a:cubicBezTo>
                <a:cubicBezTo>
                  <a:pt x="3437890" y="1630680"/>
                  <a:pt x="3451860" y="1628140"/>
                  <a:pt x="3463925" y="1625600"/>
                </a:cubicBezTo>
                <a:lnTo>
                  <a:pt x="3463925" y="1617980"/>
                </a:lnTo>
                <a:cubicBezTo>
                  <a:pt x="3458845" y="1619885"/>
                  <a:pt x="3453765" y="1621155"/>
                  <a:pt x="3449320" y="1621790"/>
                </a:cubicBezTo>
                <a:cubicBezTo>
                  <a:pt x="3422015" y="1629410"/>
                  <a:pt x="3390900" y="1631315"/>
                  <a:pt x="3366135" y="1639570"/>
                </a:cubicBezTo>
                <a:close/>
                <a:moveTo>
                  <a:pt x="3108960" y="1724660"/>
                </a:moveTo>
                <a:cubicBezTo>
                  <a:pt x="3070860" y="1798320"/>
                  <a:pt x="3053715" y="1880235"/>
                  <a:pt x="3060700" y="1948180"/>
                </a:cubicBezTo>
                <a:lnTo>
                  <a:pt x="3064510" y="1948180"/>
                </a:lnTo>
                <a:cubicBezTo>
                  <a:pt x="3057525" y="1880870"/>
                  <a:pt x="3075305" y="1800225"/>
                  <a:pt x="3112770" y="1726565"/>
                </a:cubicBezTo>
                <a:cubicBezTo>
                  <a:pt x="3158490" y="1637665"/>
                  <a:pt x="3225800" y="1572260"/>
                  <a:pt x="3302635" y="1542415"/>
                </a:cubicBezTo>
                <a:cubicBezTo>
                  <a:pt x="3368040" y="1517015"/>
                  <a:pt x="3420745" y="1488440"/>
                  <a:pt x="3464560" y="1459865"/>
                </a:cubicBezTo>
                <a:lnTo>
                  <a:pt x="3464560" y="1455420"/>
                </a:lnTo>
                <a:cubicBezTo>
                  <a:pt x="3420110" y="1484630"/>
                  <a:pt x="3368040" y="1513840"/>
                  <a:pt x="3301365" y="1539240"/>
                </a:cubicBezTo>
                <a:cubicBezTo>
                  <a:pt x="3223260" y="1568450"/>
                  <a:pt x="3155315" y="1634490"/>
                  <a:pt x="3108960" y="1724660"/>
                </a:cubicBezTo>
                <a:close/>
                <a:moveTo>
                  <a:pt x="2957195" y="1163320"/>
                </a:moveTo>
                <a:cubicBezTo>
                  <a:pt x="2832735" y="1340485"/>
                  <a:pt x="2649220" y="1667510"/>
                  <a:pt x="2526030" y="1929130"/>
                </a:cubicBezTo>
                <a:cubicBezTo>
                  <a:pt x="2523490" y="1935480"/>
                  <a:pt x="2520315" y="1941830"/>
                  <a:pt x="2517140" y="1947545"/>
                </a:cubicBezTo>
                <a:lnTo>
                  <a:pt x="2526030" y="1947545"/>
                </a:lnTo>
                <a:cubicBezTo>
                  <a:pt x="2530475" y="1937385"/>
                  <a:pt x="2534920" y="1924685"/>
                  <a:pt x="2536825" y="1923415"/>
                </a:cubicBezTo>
                <a:cubicBezTo>
                  <a:pt x="2764155" y="1449070"/>
                  <a:pt x="3070860" y="933450"/>
                  <a:pt x="3388995" y="680720"/>
                </a:cubicBezTo>
                <a:cubicBezTo>
                  <a:pt x="3416300" y="657860"/>
                  <a:pt x="3444875" y="642620"/>
                  <a:pt x="3463925" y="631825"/>
                </a:cubicBezTo>
                <a:lnTo>
                  <a:pt x="3463925" y="623570"/>
                </a:lnTo>
                <a:cubicBezTo>
                  <a:pt x="3300730" y="704850"/>
                  <a:pt x="3092450" y="969645"/>
                  <a:pt x="2957195" y="1163320"/>
                </a:cubicBezTo>
                <a:close/>
                <a:moveTo>
                  <a:pt x="3096895" y="352425"/>
                </a:moveTo>
                <a:cubicBezTo>
                  <a:pt x="2853055" y="626110"/>
                  <a:pt x="2787015" y="839470"/>
                  <a:pt x="2697480" y="1031875"/>
                </a:cubicBezTo>
                <a:cubicBezTo>
                  <a:pt x="2568575" y="1305560"/>
                  <a:pt x="2349500" y="1660525"/>
                  <a:pt x="2146935" y="1920240"/>
                </a:cubicBezTo>
                <a:cubicBezTo>
                  <a:pt x="2139950" y="1930400"/>
                  <a:pt x="2131060" y="1939925"/>
                  <a:pt x="2124710" y="1948180"/>
                </a:cubicBezTo>
                <a:lnTo>
                  <a:pt x="2129790" y="1948180"/>
                </a:lnTo>
                <a:cubicBezTo>
                  <a:pt x="2142490" y="1931670"/>
                  <a:pt x="2155825" y="1915795"/>
                  <a:pt x="2169795" y="1897380"/>
                </a:cubicBezTo>
                <a:cubicBezTo>
                  <a:pt x="2678430" y="1212850"/>
                  <a:pt x="2744470" y="896620"/>
                  <a:pt x="2846705" y="717550"/>
                </a:cubicBezTo>
                <a:cubicBezTo>
                  <a:pt x="2979420" y="465455"/>
                  <a:pt x="3227070" y="173990"/>
                  <a:pt x="3462020" y="72390"/>
                </a:cubicBezTo>
                <a:cubicBezTo>
                  <a:pt x="3462655" y="71755"/>
                  <a:pt x="3463925" y="71755"/>
                  <a:pt x="3464560" y="71120"/>
                </a:cubicBezTo>
                <a:lnTo>
                  <a:pt x="3464560" y="67310"/>
                </a:lnTo>
                <a:cubicBezTo>
                  <a:pt x="3343910" y="115570"/>
                  <a:pt x="3217545" y="220980"/>
                  <a:pt x="3096895" y="352425"/>
                </a:cubicBezTo>
                <a:close/>
                <a:moveTo>
                  <a:pt x="3154045" y="492760"/>
                </a:moveTo>
                <a:cubicBezTo>
                  <a:pt x="2945130" y="717550"/>
                  <a:pt x="2852420" y="927735"/>
                  <a:pt x="2761615" y="1107440"/>
                </a:cubicBezTo>
                <a:cubicBezTo>
                  <a:pt x="2675890" y="1272540"/>
                  <a:pt x="2565400" y="1466850"/>
                  <a:pt x="2443480" y="1664335"/>
                </a:cubicBezTo>
                <a:cubicBezTo>
                  <a:pt x="2386330" y="1757045"/>
                  <a:pt x="2289175" y="1906905"/>
                  <a:pt x="2264410" y="1947545"/>
                </a:cubicBezTo>
                <a:lnTo>
                  <a:pt x="2266315" y="1947545"/>
                </a:lnTo>
                <a:cubicBezTo>
                  <a:pt x="2273300" y="1937385"/>
                  <a:pt x="2286000" y="1919605"/>
                  <a:pt x="2304415" y="1891665"/>
                </a:cubicBezTo>
                <a:cubicBezTo>
                  <a:pt x="2659380" y="1341755"/>
                  <a:pt x="2726055" y="1172845"/>
                  <a:pt x="2903220" y="841375"/>
                </a:cubicBezTo>
                <a:cubicBezTo>
                  <a:pt x="3028950" y="622300"/>
                  <a:pt x="3248025" y="353695"/>
                  <a:pt x="3463925" y="255905"/>
                </a:cubicBezTo>
                <a:lnTo>
                  <a:pt x="3463925" y="251460"/>
                </a:lnTo>
                <a:cubicBezTo>
                  <a:pt x="3370580" y="291465"/>
                  <a:pt x="3260725" y="379095"/>
                  <a:pt x="3154045" y="492760"/>
                </a:cubicBezTo>
                <a:close/>
                <a:moveTo>
                  <a:pt x="1587500" y="566420"/>
                </a:moveTo>
                <a:cubicBezTo>
                  <a:pt x="1809115" y="405765"/>
                  <a:pt x="2021840" y="212725"/>
                  <a:pt x="2200910" y="0"/>
                </a:cubicBezTo>
                <a:lnTo>
                  <a:pt x="2197100" y="0"/>
                </a:lnTo>
                <a:cubicBezTo>
                  <a:pt x="2165350" y="36830"/>
                  <a:pt x="2131060" y="74930"/>
                  <a:pt x="2097405" y="110490"/>
                </a:cubicBezTo>
                <a:cubicBezTo>
                  <a:pt x="1774825" y="456565"/>
                  <a:pt x="1522730" y="598805"/>
                  <a:pt x="1330960" y="742315"/>
                </a:cubicBezTo>
                <a:cubicBezTo>
                  <a:pt x="871855" y="1095375"/>
                  <a:pt x="603250" y="1541780"/>
                  <a:pt x="367030" y="1946275"/>
                </a:cubicBezTo>
                <a:cubicBezTo>
                  <a:pt x="366395" y="1946910"/>
                  <a:pt x="366395" y="1946910"/>
                  <a:pt x="366395" y="1947545"/>
                </a:cubicBezTo>
                <a:lnTo>
                  <a:pt x="370840" y="1947545"/>
                </a:lnTo>
                <a:cubicBezTo>
                  <a:pt x="499745" y="1732915"/>
                  <a:pt x="612140" y="1528445"/>
                  <a:pt x="814705" y="1266825"/>
                </a:cubicBezTo>
                <a:cubicBezTo>
                  <a:pt x="1090930" y="917575"/>
                  <a:pt x="1295400" y="764540"/>
                  <a:pt x="1587500" y="566420"/>
                </a:cubicBezTo>
                <a:close/>
                <a:moveTo>
                  <a:pt x="2889885" y="1072515"/>
                </a:moveTo>
                <a:cubicBezTo>
                  <a:pt x="2639695" y="1511300"/>
                  <a:pt x="2481580" y="1783080"/>
                  <a:pt x="2393950" y="1948180"/>
                </a:cubicBezTo>
                <a:lnTo>
                  <a:pt x="2394585" y="1948180"/>
                </a:lnTo>
                <a:cubicBezTo>
                  <a:pt x="2541905" y="1699895"/>
                  <a:pt x="2745105" y="1321435"/>
                  <a:pt x="2943225" y="989965"/>
                </a:cubicBezTo>
                <a:cubicBezTo>
                  <a:pt x="3081020" y="769620"/>
                  <a:pt x="3275965" y="533400"/>
                  <a:pt x="3463290" y="441325"/>
                </a:cubicBezTo>
                <a:lnTo>
                  <a:pt x="3463290" y="437515"/>
                </a:lnTo>
                <a:cubicBezTo>
                  <a:pt x="3238500" y="549275"/>
                  <a:pt x="3023870" y="840105"/>
                  <a:pt x="2889885" y="1072515"/>
                </a:cubicBezTo>
                <a:close/>
                <a:moveTo>
                  <a:pt x="3344545" y="1809750"/>
                </a:moveTo>
                <a:cubicBezTo>
                  <a:pt x="3320415" y="1849120"/>
                  <a:pt x="3310255" y="1899285"/>
                  <a:pt x="3314065" y="1948180"/>
                </a:cubicBezTo>
                <a:lnTo>
                  <a:pt x="3317875" y="1948180"/>
                </a:lnTo>
                <a:cubicBezTo>
                  <a:pt x="3315335" y="1888490"/>
                  <a:pt x="3327400" y="1826895"/>
                  <a:pt x="3370580" y="1781810"/>
                </a:cubicBezTo>
                <a:cubicBezTo>
                  <a:pt x="3400425" y="1750695"/>
                  <a:pt x="3429000" y="1741170"/>
                  <a:pt x="3463925" y="1734820"/>
                </a:cubicBezTo>
                <a:lnTo>
                  <a:pt x="3463925" y="1730375"/>
                </a:lnTo>
                <a:cubicBezTo>
                  <a:pt x="3416300" y="1734820"/>
                  <a:pt x="3370580" y="1767205"/>
                  <a:pt x="3344545" y="1809750"/>
                </a:cubicBezTo>
                <a:close/>
                <a:moveTo>
                  <a:pt x="1918335" y="593725"/>
                </a:moveTo>
                <a:cubicBezTo>
                  <a:pt x="2093595" y="385445"/>
                  <a:pt x="2266315" y="187325"/>
                  <a:pt x="2413635" y="635"/>
                </a:cubicBezTo>
                <a:lnTo>
                  <a:pt x="2413000" y="635"/>
                </a:lnTo>
                <a:cubicBezTo>
                  <a:pt x="2279650" y="154305"/>
                  <a:pt x="2158365" y="308610"/>
                  <a:pt x="2013585" y="476885"/>
                </a:cubicBezTo>
                <a:cubicBezTo>
                  <a:pt x="1482090" y="1087120"/>
                  <a:pt x="1226820" y="1534160"/>
                  <a:pt x="890270" y="1918335"/>
                </a:cubicBezTo>
                <a:cubicBezTo>
                  <a:pt x="880745" y="1929130"/>
                  <a:pt x="871220" y="1938655"/>
                  <a:pt x="862330" y="1948180"/>
                </a:cubicBezTo>
                <a:lnTo>
                  <a:pt x="865505" y="1948180"/>
                </a:lnTo>
                <a:cubicBezTo>
                  <a:pt x="971550" y="1844040"/>
                  <a:pt x="1089025" y="1679575"/>
                  <a:pt x="1228090" y="1493520"/>
                </a:cubicBezTo>
                <a:cubicBezTo>
                  <a:pt x="1471930" y="1160780"/>
                  <a:pt x="1658620" y="897890"/>
                  <a:pt x="1918335" y="593725"/>
                </a:cubicBezTo>
                <a:close/>
                <a:moveTo>
                  <a:pt x="2390775" y="130175"/>
                </a:moveTo>
                <a:cubicBezTo>
                  <a:pt x="2425065" y="85725"/>
                  <a:pt x="2458720" y="42545"/>
                  <a:pt x="2492375" y="0"/>
                </a:cubicBezTo>
                <a:lnTo>
                  <a:pt x="2482850" y="0"/>
                </a:lnTo>
                <a:cubicBezTo>
                  <a:pt x="2456180" y="33020"/>
                  <a:pt x="2430780" y="66040"/>
                  <a:pt x="2403475" y="100330"/>
                </a:cubicBezTo>
                <a:cubicBezTo>
                  <a:pt x="1929765" y="710565"/>
                  <a:pt x="1456055" y="1543685"/>
                  <a:pt x="1013460" y="1947545"/>
                </a:cubicBezTo>
                <a:lnTo>
                  <a:pt x="1024890" y="1947545"/>
                </a:lnTo>
                <a:cubicBezTo>
                  <a:pt x="1036320" y="1937385"/>
                  <a:pt x="1048385" y="1926590"/>
                  <a:pt x="1056640" y="1918335"/>
                </a:cubicBezTo>
                <a:cubicBezTo>
                  <a:pt x="1141730" y="1837055"/>
                  <a:pt x="1238885" y="1726565"/>
                  <a:pt x="1355725" y="1577975"/>
                </a:cubicBezTo>
                <a:cubicBezTo>
                  <a:pt x="1684655" y="1166495"/>
                  <a:pt x="2040255" y="586740"/>
                  <a:pt x="2390775" y="130175"/>
                </a:cubicBezTo>
                <a:close/>
                <a:moveTo>
                  <a:pt x="1713230" y="553720"/>
                </a:moveTo>
                <a:cubicBezTo>
                  <a:pt x="1933575" y="368935"/>
                  <a:pt x="2124075" y="174625"/>
                  <a:pt x="2271395" y="0"/>
                </a:cubicBezTo>
                <a:lnTo>
                  <a:pt x="2267585" y="0"/>
                </a:lnTo>
                <a:cubicBezTo>
                  <a:pt x="2235835" y="36830"/>
                  <a:pt x="2204720" y="72390"/>
                  <a:pt x="2170430" y="109855"/>
                </a:cubicBezTo>
                <a:cubicBezTo>
                  <a:pt x="1931670" y="377825"/>
                  <a:pt x="1687195" y="568960"/>
                  <a:pt x="1501140" y="724535"/>
                </a:cubicBezTo>
                <a:cubicBezTo>
                  <a:pt x="1052195" y="1121410"/>
                  <a:pt x="797560" y="1562735"/>
                  <a:pt x="535305" y="1948180"/>
                </a:cubicBezTo>
                <a:lnTo>
                  <a:pt x="539750" y="1948180"/>
                </a:lnTo>
                <a:cubicBezTo>
                  <a:pt x="705485" y="1709420"/>
                  <a:pt x="839470" y="1477645"/>
                  <a:pt x="1054735" y="1206500"/>
                </a:cubicBezTo>
                <a:cubicBezTo>
                  <a:pt x="1270000" y="933450"/>
                  <a:pt x="1457960" y="754380"/>
                  <a:pt x="1713230" y="553720"/>
                </a:cubicBezTo>
                <a:close/>
                <a:moveTo>
                  <a:pt x="1553845" y="1565275"/>
                </a:moveTo>
                <a:cubicBezTo>
                  <a:pt x="2159000" y="810895"/>
                  <a:pt x="2157095" y="547370"/>
                  <a:pt x="2564765" y="0"/>
                </a:cubicBezTo>
                <a:lnTo>
                  <a:pt x="2561590" y="0"/>
                </a:lnTo>
                <a:cubicBezTo>
                  <a:pt x="2540000" y="28575"/>
                  <a:pt x="2519045" y="57785"/>
                  <a:pt x="2496820" y="88900"/>
                </a:cubicBezTo>
                <a:cubicBezTo>
                  <a:pt x="2425065" y="189865"/>
                  <a:pt x="2351405" y="302895"/>
                  <a:pt x="2280285" y="427990"/>
                </a:cubicBezTo>
                <a:cubicBezTo>
                  <a:pt x="2200910" y="569595"/>
                  <a:pt x="2139315" y="695960"/>
                  <a:pt x="2061845" y="824865"/>
                </a:cubicBezTo>
                <a:cubicBezTo>
                  <a:pt x="1826895" y="1224915"/>
                  <a:pt x="1471295" y="1720850"/>
                  <a:pt x="1167130" y="1947545"/>
                </a:cubicBezTo>
                <a:lnTo>
                  <a:pt x="1174115" y="1947545"/>
                </a:lnTo>
                <a:cubicBezTo>
                  <a:pt x="1283335" y="1866265"/>
                  <a:pt x="1411605" y="1737360"/>
                  <a:pt x="1553845" y="1565275"/>
                </a:cubicBezTo>
                <a:close/>
                <a:moveTo>
                  <a:pt x="1771015" y="610235"/>
                </a:moveTo>
                <a:cubicBezTo>
                  <a:pt x="1985010" y="403225"/>
                  <a:pt x="2192020" y="186055"/>
                  <a:pt x="2341245" y="0"/>
                </a:cubicBezTo>
                <a:lnTo>
                  <a:pt x="2340610" y="0"/>
                </a:lnTo>
                <a:cubicBezTo>
                  <a:pt x="2231390" y="123825"/>
                  <a:pt x="2112645" y="262255"/>
                  <a:pt x="1979295" y="398145"/>
                </a:cubicBezTo>
                <a:cubicBezTo>
                  <a:pt x="1917065" y="462280"/>
                  <a:pt x="1852930" y="527050"/>
                  <a:pt x="1785620" y="591185"/>
                </a:cubicBezTo>
                <a:cubicBezTo>
                  <a:pt x="1305560" y="1047750"/>
                  <a:pt x="1061720" y="1476375"/>
                  <a:pt x="718185" y="1926590"/>
                </a:cubicBezTo>
                <a:cubicBezTo>
                  <a:pt x="710565" y="1935480"/>
                  <a:pt x="704850" y="1942465"/>
                  <a:pt x="701040" y="1947545"/>
                </a:cubicBezTo>
                <a:lnTo>
                  <a:pt x="706120" y="1947545"/>
                </a:lnTo>
                <a:cubicBezTo>
                  <a:pt x="709930" y="1943100"/>
                  <a:pt x="715010" y="1936750"/>
                  <a:pt x="720725" y="1929765"/>
                </a:cubicBezTo>
                <a:cubicBezTo>
                  <a:pt x="1051560" y="1493520"/>
                  <a:pt x="1320165" y="1039495"/>
                  <a:pt x="1771015" y="610235"/>
                </a:cubicBezTo>
                <a:close/>
                <a:moveTo>
                  <a:pt x="1946275" y="1548765"/>
                </a:moveTo>
                <a:cubicBezTo>
                  <a:pt x="2112010" y="1367790"/>
                  <a:pt x="2251075" y="1163320"/>
                  <a:pt x="2352675" y="953135"/>
                </a:cubicBezTo>
                <a:cubicBezTo>
                  <a:pt x="2557145" y="525780"/>
                  <a:pt x="2478405" y="405130"/>
                  <a:pt x="2726690" y="0"/>
                </a:cubicBezTo>
                <a:lnTo>
                  <a:pt x="2722245" y="0"/>
                </a:lnTo>
                <a:cubicBezTo>
                  <a:pt x="2719705" y="4445"/>
                  <a:pt x="2717800" y="8890"/>
                  <a:pt x="2715895" y="10795"/>
                </a:cubicBezTo>
                <a:cubicBezTo>
                  <a:pt x="2642235" y="131445"/>
                  <a:pt x="2585085" y="255270"/>
                  <a:pt x="2542540" y="385445"/>
                </a:cubicBezTo>
                <a:cubicBezTo>
                  <a:pt x="2492375" y="553720"/>
                  <a:pt x="2461260" y="708660"/>
                  <a:pt x="2388235" y="866775"/>
                </a:cubicBezTo>
                <a:cubicBezTo>
                  <a:pt x="2208530" y="1291590"/>
                  <a:pt x="1810385" y="1767205"/>
                  <a:pt x="1436370" y="1947545"/>
                </a:cubicBezTo>
                <a:lnTo>
                  <a:pt x="1442085" y="1947545"/>
                </a:lnTo>
                <a:cubicBezTo>
                  <a:pt x="1591945" y="1885315"/>
                  <a:pt x="1803400" y="1705610"/>
                  <a:pt x="1946275" y="1548765"/>
                </a:cubicBezTo>
                <a:close/>
                <a:moveTo>
                  <a:pt x="2035175" y="1589405"/>
                </a:moveTo>
                <a:cubicBezTo>
                  <a:pt x="2248535" y="1341755"/>
                  <a:pt x="2435225" y="1036320"/>
                  <a:pt x="2538095" y="727075"/>
                </a:cubicBezTo>
                <a:cubicBezTo>
                  <a:pt x="2624455" y="421640"/>
                  <a:pt x="2696210" y="242570"/>
                  <a:pt x="2877820" y="635"/>
                </a:cubicBezTo>
                <a:lnTo>
                  <a:pt x="2874010" y="635"/>
                </a:lnTo>
                <a:cubicBezTo>
                  <a:pt x="2873375" y="1270"/>
                  <a:pt x="2872740" y="2540"/>
                  <a:pt x="2872105" y="3175"/>
                </a:cubicBezTo>
                <a:cubicBezTo>
                  <a:pt x="2820035" y="72390"/>
                  <a:pt x="2773045" y="143510"/>
                  <a:pt x="2729865" y="219710"/>
                </a:cubicBezTo>
                <a:cubicBezTo>
                  <a:pt x="2573655" y="495300"/>
                  <a:pt x="2569210" y="683260"/>
                  <a:pt x="2463165" y="913130"/>
                </a:cubicBezTo>
                <a:cubicBezTo>
                  <a:pt x="2293620" y="1302385"/>
                  <a:pt x="1960880" y="1734820"/>
                  <a:pt x="1637030" y="1948815"/>
                </a:cubicBezTo>
                <a:lnTo>
                  <a:pt x="1644015" y="1948815"/>
                </a:lnTo>
                <a:cubicBezTo>
                  <a:pt x="1788160" y="1851025"/>
                  <a:pt x="1904365" y="1739265"/>
                  <a:pt x="2035175" y="1589405"/>
                </a:cubicBezTo>
                <a:close/>
                <a:moveTo>
                  <a:pt x="2419985" y="1200785"/>
                </a:moveTo>
                <a:cubicBezTo>
                  <a:pt x="2515870" y="1032510"/>
                  <a:pt x="2588895" y="866775"/>
                  <a:pt x="2637790" y="708660"/>
                </a:cubicBezTo>
                <a:cubicBezTo>
                  <a:pt x="2738755" y="379095"/>
                  <a:pt x="2922270" y="140970"/>
                  <a:pt x="3056890" y="635"/>
                </a:cubicBezTo>
                <a:lnTo>
                  <a:pt x="3046730" y="635"/>
                </a:lnTo>
                <a:cubicBezTo>
                  <a:pt x="2911475" y="142875"/>
                  <a:pt x="2731135" y="379730"/>
                  <a:pt x="2630805" y="706755"/>
                </a:cubicBezTo>
                <a:cubicBezTo>
                  <a:pt x="2582545" y="864870"/>
                  <a:pt x="2509520" y="1029970"/>
                  <a:pt x="2413635" y="1197610"/>
                </a:cubicBezTo>
                <a:cubicBezTo>
                  <a:pt x="2329815" y="1344930"/>
                  <a:pt x="2228215" y="1493520"/>
                  <a:pt x="2120265" y="1627505"/>
                </a:cubicBezTo>
                <a:cubicBezTo>
                  <a:pt x="2014220" y="1758950"/>
                  <a:pt x="1906270" y="1870075"/>
                  <a:pt x="1812290" y="1948180"/>
                </a:cubicBezTo>
                <a:lnTo>
                  <a:pt x="1823720" y="1948180"/>
                </a:lnTo>
                <a:cubicBezTo>
                  <a:pt x="1825625" y="1946275"/>
                  <a:pt x="1828165" y="1944370"/>
                  <a:pt x="1830070" y="1942465"/>
                </a:cubicBezTo>
                <a:cubicBezTo>
                  <a:pt x="1924050" y="1862455"/>
                  <a:pt x="2026285" y="1755140"/>
                  <a:pt x="2125980" y="1631950"/>
                </a:cubicBezTo>
                <a:cubicBezTo>
                  <a:pt x="2233930" y="1497965"/>
                  <a:pt x="2335530" y="1348740"/>
                  <a:pt x="2419985" y="1200785"/>
                </a:cubicBezTo>
                <a:close/>
                <a:moveTo>
                  <a:pt x="1750060" y="1557020"/>
                </a:moveTo>
                <a:cubicBezTo>
                  <a:pt x="1957070" y="1318895"/>
                  <a:pt x="2148840" y="1025525"/>
                  <a:pt x="2282825" y="730250"/>
                </a:cubicBezTo>
                <a:cubicBezTo>
                  <a:pt x="2320925" y="648335"/>
                  <a:pt x="2350135" y="568325"/>
                  <a:pt x="2382520" y="485140"/>
                </a:cubicBezTo>
                <a:cubicBezTo>
                  <a:pt x="2449195" y="318770"/>
                  <a:pt x="2541270" y="152400"/>
                  <a:pt x="2644775" y="635"/>
                </a:cubicBezTo>
                <a:lnTo>
                  <a:pt x="2640965" y="635"/>
                </a:lnTo>
                <a:cubicBezTo>
                  <a:pt x="2602865" y="55245"/>
                  <a:pt x="2567305" y="112395"/>
                  <a:pt x="2533650" y="169545"/>
                </a:cubicBezTo>
                <a:cubicBezTo>
                  <a:pt x="2390140" y="406400"/>
                  <a:pt x="2330450" y="654050"/>
                  <a:pt x="2199005" y="893445"/>
                </a:cubicBezTo>
                <a:cubicBezTo>
                  <a:pt x="1998345" y="1278890"/>
                  <a:pt x="1640840" y="1744980"/>
                  <a:pt x="1307465" y="1948180"/>
                </a:cubicBezTo>
                <a:lnTo>
                  <a:pt x="1314450" y="1948180"/>
                </a:lnTo>
                <a:cubicBezTo>
                  <a:pt x="1478280" y="1844675"/>
                  <a:pt x="1600835" y="1724660"/>
                  <a:pt x="1750060" y="1557020"/>
                </a:cubicBezTo>
                <a:close/>
                <a:moveTo>
                  <a:pt x="3262630" y="6985"/>
                </a:moveTo>
                <a:cubicBezTo>
                  <a:pt x="3265805" y="4445"/>
                  <a:pt x="3268345" y="2540"/>
                  <a:pt x="3271520" y="0"/>
                </a:cubicBezTo>
                <a:lnTo>
                  <a:pt x="3266440" y="0"/>
                </a:lnTo>
                <a:cubicBezTo>
                  <a:pt x="3082290" y="136525"/>
                  <a:pt x="2915285" y="346710"/>
                  <a:pt x="2804160" y="554355"/>
                </a:cubicBezTo>
                <a:cubicBezTo>
                  <a:pt x="2742565" y="664845"/>
                  <a:pt x="2701290" y="788035"/>
                  <a:pt x="2662555" y="888365"/>
                </a:cubicBezTo>
                <a:cubicBezTo>
                  <a:pt x="2531745" y="1214755"/>
                  <a:pt x="2273935" y="1626870"/>
                  <a:pt x="2009140" y="1913255"/>
                </a:cubicBezTo>
                <a:cubicBezTo>
                  <a:pt x="1997710" y="1925320"/>
                  <a:pt x="1986915" y="1936750"/>
                  <a:pt x="1976120" y="1947545"/>
                </a:cubicBezTo>
                <a:lnTo>
                  <a:pt x="1978660" y="1947545"/>
                </a:lnTo>
                <a:cubicBezTo>
                  <a:pt x="2273935" y="1651000"/>
                  <a:pt x="2576830" y="1150620"/>
                  <a:pt x="2700020" y="798195"/>
                </a:cubicBezTo>
                <a:cubicBezTo>
                  <a:pt x="2805430" y="498475"/>
                  <a:pt x="3008630" y="203200"/>
                  <a:pt x="3262630" y="698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3106631" y="-281576"/>
            <a:ext cx="2930737" cy="288210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763111"/>
            <a:ext cx="1957200" cy="647400"/>
          </a:xfrm>
          <a:prstGeom prst="rect">
            <a:avLst/>
          </a:prstGeom>
          <a:noFill/>
          <a:ln>
            <a:noFill/>
          </a:ln>
          <a:effectLst>
            <a:outerShdw dist="38100" dir="540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“</a:t>
            </a:r>
            <a:endParaRPr sz="480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" name="Google Shape;26;p4"/>
          <p:cNvSpPr/>
          <p:nvPr/>
        </p:nvSpPr>
        <p:spPr>
          <a:xfrm rot="5400000">
            <a:off x="4239769" y="687212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27;p4"/>
          <p:cNvCxnSpPr>
            <a:stCxn id="26" idx="1"/>
          </p:cNvCxnSpPr>
          <p:nvPr/>
        </p:nvCxnSpPr>
        <p:spPr>
          <a:xfrm rot="10800000">
            <a:off x="4573219" y="-88"/>
            <a:ext cx="0" cy="687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75250" y="1780800"/>
            <a:ext cx="71934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SzPts val="3200"/>
              <a:buChar char="▫"/>
              <a:defRPr sz="3200"/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marL="4114800" lvl="8" indent="-43180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345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B230033A-582C-D09B-AB29-1B16CF826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366" y="491296"/>
            <a:ext cx="3513773" cy="4245717"/>
          </a:xfrm>
          <a:prstGeom prst="rect">
            <a:avLst/>
          </a:prstGeom>
        </p:spPr>
      </p:pic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0197" y="1991850"/>
            <a:ext cx="5189974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Breaches</a:t>
            </a:r>
            <a:endParaRPr dirty="0"/>
          </a:p>
        </p:txBody>
      </p:sp>
      <p:sp>
        <p:nvSpPr>
          <p:cNvPr id="7" name="Google Shape;116;p17">
            <a:extLst>
              <a:ext uri="{FF2B5EF4-FFF2-40B4-BE49-F238E27FC236}">
                <a16:creationId xmlns:a16="http://schemas.microsoft.com/office/drawing/2014/main" id="{0027B83D-6576-343A-ED9D-68936F65664D}"/>
              </a:ext>
            </a:extLst>
          </p:cNvPr>
          <p:cNvSpPr txBox="1">
            <a:spLocks/>
          </p:cNvSpPr>
          <p:nvPr/>
        </p:nvSpPr>
        <p:spPr>
          <a:xfrm>
            <a:off x="3126393" y="2866404"/>
            <a:ext cx="2063582" cy="28524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60B4AC"/>
                </a:solidFill>
              </a:rPr>
              <a:t>The Cost of Carelessness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F2105D51-9BCA-A6CC-6CC1-0CBAB7618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954" y="-226117"/>
            <a:ext cx="3816524" cy="2866369"/>
          </a:xfrm>
          <a:prstGeom prst="rect">
            <a:avLst/>
          </a:prstGeom>
        </p:spPr>
      </p:pic>
      <p:pic>
        <p:nvPicPr>
          <p:cNvPr id="21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691CDD5B-55AD-4EFA-E7B2-5962BDC56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2" y="140648"/>
            <a:ext cx="5002065" cy="48622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DFCD79F-1F64-B0ED-B016-F92156CC4287}"/>
              </a:ext>
            </a:extLst>
          </p:cNvPr>
          <p:cNvSpPr txBox="1"/>
          <p:nvPr/>
        </p:nvSpPr>
        <p:spPr>
          <a:xfrm>
            <a:off x="5447629" y="2159768"/>
            <a:ext cx="336117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Quantico" panose="020B0604020202020204" charset="0"/>
              </a:rPr>
              <a:t>Errors were the most common vector between 2010 and 2022.</a:t>
            </a:r>
          </a:p>
          <a:p>
            <a:endParaRPr lang="en-US" dirty="0">
              <a:solidFill>
                <a:schemeClr val="bg1"/>
              </a:solidFill>
              <a:latin typeface="Quantico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Quantico" panose="020B0604020202020204" charset="0"/>
              </a:rPr>
              <a:t>Error vectors consist of misdelivery, malfunction, improper disposal, and publishing errors.</a:t>
            </a:r>
          </a:p>
          <a:p>
            <a:endParaRPr lang="en-US" dirty="0">
              <a:solidFill>
                <a:schemeClr val="bg1"/>
              </a:solidFill>
              <a:latin typeface="Quantico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Quantico" panose="020B0604020202020204" charset="0"/>
              </a:rPr>
              <a:t>Employee mishandling of data can lead to large revenue loss, even when there was no malicious intent.</a:t>
            </a:r>
          </a:p>
          <a:p>
            <a:endParaRPr lang="en-US" dirty="0">
              <a:solidFill>
                <a:schemeClr val="bg1"/>
              </a:solidFill>
              <a:latin typeface="Quantico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Quantico" panose="020B0604020202020204" charset="0"/>
              </a:rPr>
              <a:t>49% of all actors were internal within the scope of the analysis.</a:t>
            </a:r>
          </a:p>
        </p:txBody>
      </p:sp>
    </p:spTree>
    <p:extLst>
      <p:ext uri="{BB962C8B-B14F-4D97-AF65-F5344CB8AC3E}">
        <p14:creationId xmlns:p14="http://schemas.microsoft.com/office/powerpoint/2010/main" val="238280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531C895-ABEA-62BB-1642-E58B96BE5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B4C3BDDD-D63B-2C49-73D8-BF1ACA933E1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en"/>
          </a:p>
        </p:txBody>
      </p:sp>
      <p:sp>
        <p:nvSpPr>
          <p:cNvPr id="7" name="Google Shape;904;p48">
            <a:extLst>
              <a:ext uri="{FF2B5EF4-FFF2-40B4-BE49-F238E27FC236}">
                <a16:creationId xmlns:a16="http://schemas.microsoft.com/office/drawing/2014/main" id="{AA636A6B-F91F-27EF-A625-1BF2BB5B60C7}"/>
              </a:ext>
            </a:extLst>
          </p:cNvPr>
          <p:cNvSpPr/>
          <p:nvPr/>
        </p:nvSpPr>
        <p:spPr>
          <a:xfrm>
            <a:off x="1121174" y="1557855"/>
            <a:ext cx="422177" cy="422203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116;p17">
            <a:extLst>
              <a:ext uri="{FF2B5EF4-FFF2-40B4-BE49-F238E27FC236}">
                <a16:creationId xmlns:a16="http://schemas.microsoft.com/office/drawing/2014/main" id="{8293B170-7476-B5DF-6A72-21B97C051B7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Becoming Aware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4982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975250" y="1780800"/>
            <a:ext cx="71934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“With great power comes great responsibility.” – Uncle Ben</a:t>
            </a:r>
            <a:endParaRPr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FA2D27E-EC73-4FD4-8BEC-821F1C4B1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D37F092-EBF7-5BE3-054C-460D2229B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</p:spPr>
        <p:txBody>
          <a:bodyPr/>
          <a:lstStyle/>
          <a:p>
            <a:r>
              <a:rPr lang="en-US" sz="1800" dirty="0"/>
              <a:t>Increase employee data security awareness to reduce revenue loss due to data breaches.</a:t>
            </a:r>
          </a:p>
          <a:p>
            <a:r>
              <a:rPr lang="en-US" sz="1800" dirty="0"/>
              <a:t>Show how data breaches can be catastrophic to businesses.</a:t>
            </a:r>
          </a:p>
          <a:p>
            <a:r>
              <a:rPr lang="en-US" sz="1800" dirty="0"/>
              <a:t>Increased spending on cyber security will result in fewer incidents, preventing costly 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434D0948-164A-0829-04EC-836D623F880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en"/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8ED98DD-E3C1-ACCC-15FF-8593BA738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475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51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238BB6CE-A1CA-AD60-F8C8-465BB6631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</p:spPr>
        <p:txBody>
          <a:bodyPr/>
          <a:lstStyle/>
          <a:p>
            <a:r>
              <a:rPr lang="en-US" dirty="0"/>
              <a:t>Awareness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0E1462-3826-A203-5E2F-657090743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50" y="1836383"/>
            <a:ext cx="3409200" cy="227599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 dirty="0"/>
              <a:t>Data Governance </a:t>
            </a:r>
            <a:r>
              <a:rPr lang="en-US" sz="1700" dirty="0"/>
              <a:t>– </a:t>
            </a:r>
            <a:r>
              <a:rPr lang="en-US" sz="1600" dirty="0"/>
              <a:t>Minimize Risks By Following Procedures.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Data Privacy </a:t>
            </a:r>
            <a:r>
              <a:rPr lang="en-US" sz="1700" dirty="0"/>
              <a:t>– </a:t>
            </a:r>
            <a:r>
              <a:rPr lang="en-US" sz="1600" dirty="0"/>
              <a:t>Handle PPI Properly and Follow Legal Compliance. (GDPR/CCPA)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Protection and Security </a:t>
            </a:r>
            <a:r>
              <a:rPr lang="en-US" sz="1700" dirty="0"/>
              <a:t>– </a:t>
            </a:r>
            <a:r>
              <a:rPr lang="en-US" sz="1600" dirty="0"/>
              <a:t>Be Aware of Potential Risks. Cyber Security is a Team Sport.</a:t>
            </a:r>
            <a:endParaRPr lang="en-US" sz="1700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C032C3B-17C7-EF32-D5A8-A8404490386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14</a:t>
            </a:fld>
            <a:endParaRPr lang="en"/>
          </a:p>
        </p:txBody>
      </p:sp>
      <p:pic>
        <p:nvPicPr>
          <p:cNvPr id="7" name="Picture 6" descr="A picture containing monitor, screen, set&#10;&#10;Description automatically generated">
            <a:extLst>
              <a:ext uri="{FF2B5EF4-FFF2-40B4-BE49-F238E27FC236}">
                <a16:creationId xmlns:a16="http://schemas.microsoft.com/office/drawing/2014/main" id="{D31C0F4B-0D23-100F-16E5-5D938C2E5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391" y="679088"/>
            <a:ext cx="5852667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53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2E91816-29A7-A591-5CA7-48E158197975}"/>
              </a:ext>
            </a:extLst>
          </p:cNvPr>
          <p:cNvSpPr txBox="1"/>
          <p:nvPr/>
        </p:nvSpPr>
        <p:spPr>
          <a:xfrm>
            <a:off x="6795104" y="692777"/>
            <a:ext cx="23488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Increased spending on cyber security is correlated with fewer breaches.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Cyber security spending is estimated to continue growing at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12% </a:t>
            </a:r>
            <a:r>
              <a:rPr lang="en-US" sz="1200" dirty="0">
                <a:solidFill>
                  <a:schemeClr val="bg1"/>
                </a:solidFill>
              </a:rPr>
              <a:t>over 2022.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9" name="Picture 18" descr="Chart&#10;&#10;Description automatically generated with low confidence">
            <a:extLst>
              <a:ext uri="{FF2B5EF4-FFF2-40B4-BE49-F238E27FC236}">
                <a16:creationId xmlns:a16="http://schemas.microsoft.com/office/drawing/2014/main" id="{72D0FC9F-EA9E-8D3B-9E5F-FBED46609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9" y="336161"/>
            <a:ext cx="6699301" cy="43449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3C4DA3-08B7-CD1A-DB15-AA9DE4CF8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146" y="3792756"/>
            <a:ext cx="1695362" cy="25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84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7000">
              <a:srgbClr val="0C404F"/>
            </a:gs>
            <a:gs pos="49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EF5644F-DCA9-D4A2-D1E0-26C66C5A8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987" y="1991850"/>
            <a:ext cx="6248026" cy="1159800"/>
          </a:xfrm>
        </p:spPr>
        <p:txBody>
          <a:bodyPr/>
          <a:lstStyle/>
          <a:p>
            <a:r>
              <a:rPr lang="en-US" dirty="0"/>
              <a:t>$73,002,755,00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E7F14F-05AA-8028-136D-FEAB3683DC62}"/>
              </a:ext>
            </a:extLst>
          </p:cNvPr>
          <p:cNvSpPr txBox="1"/>
          <p:nvPr/>
        </p:nvSpPr>
        <p:spPr>
          <a:xfrm>
            <a:off x="1447987" y="3013150"/>
            <a:ext cx="644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bg1"/>
                </a:solidFill>
                <a:latin typeface="Quantico" panose="020B0604020202020204" charset="0"/>
              </a:rPr>
              <a:t>Revenue lost due to data breaches involving non-malicious human error since 2010</a:t>
            </a:r>
          </a:p>
        </p:txBody>
      </p:sp>
    </p:spTree>
    <p:extLst>
      <p:ext uri="{BB962C8B-B14F-4D97-AF65-F5344CB8AC3E}">
        <p14:creationId xmlns:p14="http://schemas.microsoft.com/office/powerpoint/2010/main" val="80423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3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BD7A005-0A07-62DA-9C08-BE1BB80D2673}"/>
              </a:ext>
            </a:extLst>
          </p:cNvPr>
          <p:cNvSpPr txBox="1"/>
          <p:nvPr/>
        </p:nvSpPr>
        <p:spPr>
          <a:xfrm>
            <a:off x="198158" y="355758"/>
            <a:ext cx="324340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Quantico" panose="020B0604020202020204" charset="0"/>
              </a:rPr>
              <a:t>One of the most common vectors for a data breach involves human error, totaling 2,674 incidents, or </a:t>
            </a:r>
            <a:r>
              <a:rPr lang="en-US" sz="2000" dirty="0">
                <a:solidFill>
                  <a:schemeClr val="bg1"/>
                </a:solidFill>
                <a:latin typeface="Quantico" panose="020B0604020202020204" charset="0"/>
              </a:rPr>
              <a:t>28% </a:t>
            </a:r>
            <a:r>
              <a:rPr lang="en-US" dirty="0">
                <a:solidFill>
                  <a:schemeClr val="bg1"/>
                </a:solidFill>
                <a:latin typeface="Quantico" panose="020B0604020202020204" charset="0"/>
              </a:rPr>
              <a:t>of the breaches caused since 2010.</a:t>
            </a:r>
          </a:p>
          <a:p>
            <a:endParaRPr lang="en-US" dirty="0">
              <a:solidFill>
                <a:schemeClr val="bg1"/>
              </a:solidFill>
              <a:latin typeface="Quantico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Quantico" panose="020B0604020202020204" charset="0"/>
              </a:rPr>
              <a:t>Of those incidents, </a:t>
            </a:r>
            <a:r>
              <a:rPr lang="en-US" sz="2000" dirty="0">
                <a:solidFill>
                  <a:schemeClr val="bg1"/>
                </a:solidFill>
                <a:latin typeface="Quantico" panose="020B0604020202020204" charset="0"/>
              </a:rPr>
              <a:t>93% </a:t>
            </a:r>
            <a:r>
              <a:rPr lang="en-US" dirty="0">
                <a:solidFill>
                  <a:schemeClr val="bg1"/>
                </a:solidFill>
                <a:latin typeface="Quantico" panose="020B0604020202020204" charset="0"/>
              </a:rPr>
              <a:t>were due to </a:t>
            </a:r>
            <a:r>
              <a:rPr lang="en-US" b="1" dirty="0">
                <a:solidFill>
                  <a:schemeClr val="bg1"/>
                </a:solidFill>
                <a:latin typeface="Quantico" panose="020B0604020202020204" charset="0"/>
              </a:rPr>
              <a:t>carelessness</a:t>
            </a:r>
            <a:r>
              <a:rPr lang="en-US" dirty="0">
                <a:solidFill>
                  <a:schemeClr val="bg1"/>
                </a:solidFill>
                <a:latin typeface="Quantico" panose="020B0604020202020204" charset="0"/>
              </a:rPr>
              <a:t> on the employee’s part.</a:t>
            </a:r>
          </a:p>
          <a:p>
            <a:endParaRPr lang="en-US" dirty="0">
              <a:solidFill>
                <a:schemeClr val="bg1"/>
              </a:solidFill>
              <a:latin typeface="Quantico" panose="020B0604020202020204" charset="0"/>
            </a:endParaRP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F45DCCF3-910E-A486-0BC5-20D53D15B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1067" y="2162156"/>
            <a:ext cx="4243371" cy="2625586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198C69D2-D4B4-367B-02C0-B16F709AC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2575" y="314315"/>
            <a:ext cx="5124778" cy="451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76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83D12-C1DD-5978-CA69-34D533BE3C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Conclusion</a:t>
            </a:r>
          </a:p>
        </p:txBody>
      </p:sp>
      <p:grpSp>
        <p:nvGrpSpPr>
          <p:cNvPr id="4" name="Google Shape;775;p48">
            <a:extLst>
              <a:ext uri="{FF2B5EF4-FFF2-40B4-BE49-F238E27FC236}">
                <a16:creationId xmlns:a16="http://schemas.microsoft.com/office/drawing/2014/main" id="{F0FA223A-5601-6FD4-4BBE-1E76274A1AEF}"/>
              </a:ext>
            </a:extLst>
          </p:cNvPr>
          <p:cNvGrpSpPr/>
          <p:nvPr/>
        </p:nvGrpSpPr>
        <p:grpSpPr>
          <a:xfrm>
            <a:off x="1133933" y="1584119"/>
            <a:ext cx="383835" cy="363369"/>
            <a:chOff x="6618700" y="1635475"/>
            <a:chExt cx="456675" cy="432325"/>
          </a:xfrm>
        </p:grpSpPr>
        <p:sp>
          <p:nvSpPr>
            <p:cNvPr id="5" name="Google Shape;776;p48">
              <a:extLst>
                <a:ext uri="{FF2B5EF4-FFF2-40B4-BE49-F238E27FC236}">
                  <a16:creationId xmlns:a16="http://schemas.microsoft.com/office/drawing/2014/main" id="{8DF21682-11CF-73B2-204E-7A043411B0E0}"/>
                </a:ext>
              </a:extLst>
            </p:cNvPr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7;p48">
              <a:extLst>
                <a:ext uri="{FF2B5EF4-FFF2-40B4-BE49-F238E27FC236}">
                  <a16:creationId xmlns:a16="http://schemas.microsoft.com/office/drawing/2014/main" id="{0F55158A-05BB-5A1D-0B7E-8BEBB668332F}"/>
                </a:ext>
              </a:extLst>
            </p:cNvPr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8;p48">
              <a:extLst>
                <a:ext uri="{FF2B5EF4-FFF2-40B4-BE49-F238E27FC236}">
                  <a16:creationId xmlns:a16="http://schemas.microsoft.com/office/drawing/2014/main" id="{0E95B03E-45B0-0042-75D1-306975AF312E}"/>
                </a:ext>
              </a:extLst>
            </p:cNvPr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;p48">
              <a:extLst>
                <a:ext uri="{FF2B5EF4-FFF2-40B4-BE49-F238E27FC236}">
                  <a16:creationId xmlns:a16="http://schemas.microsoft.com/office/drawing/2014/main" id="{5B73CC98-A70C-16C0-A4E8-B5DF2D61F767}"/>
                </a:ext>
              </a:extLst>
            </p:cNvPr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80;p48">
              <a:extLst>
                <a:ext uri="{FF2B5EF4-FFF2-40B4-BE49-F238E27FC236}">
                  <a16:creationId xmlns:a16="http://schemas.microsoft.com/office/drawing/2014/main" id="{57B35614-9B92-5937-0E89-24E455AD7D0F}"/>
                </a:ext>
              </a:extLst>
            </p:cNvPr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56183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0BCFE78-2BC3-FA89-48FC-FC113123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</p:spPr>
        <p:txBody>
          <a:bodyPr/>
          <a:lstStyle/>
          <a:p>
            <a:r>
              <a:rPr lang="en-US" dirty="0"/>
              <a:t>What we know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C930509-D553-50FD-AAE4-216A31232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5275" y="1575125"/>
            <a:ext cx="3553182" cy="2702700"/>
          </a:xfrm>
        </p:spPr>
        <p:txBody>
          <a:bodyPr/>
          <a:lstStyle/>
          <a:p>
            <a:r>
              <a:rPr lang="en-US" dirty="0"/>
              <a:t>Major losses are not always incited by malicious sources.</a:t>
            </a:r>
          </a:p>
          <a:p>
            <a:r>
              <a:rPr lang="en-US" dirty="0"/>
              <a:t>Nearly half of the actors were internal.</a:t>
            </a:r>
          </a:p>
          <a:p>
            <a:r>
              <a:rPr lang="en-US" dirty="0"/>
              <a:t>Employees have a major role to play in securing data.</a:t>
            </a:r>
          </a:p>
          <a:p>
            <a:r>
              <a:rPr lang="en-US" dirty="0"/>
              <a:t>Increased funding for cyber security will reduce incidents.</a:t>
            </a:r>
          </a:p>
          <a:p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A8A6C934-B4D6-3251-9E4C-6208E324D08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19</a:t>
            </a:fld>
            <a:endParaRPr lang="en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4322EDB-E6D4-E5C0-AA08-79A5E0523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897" y="1507155"/>
            <a:ext cx="3478837" cy="257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90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ctrTitle" idx="4294967295"/>
          </p:nvPr>
        </p:nvSpPr>
        <p:spPr>
          <a:xfrm>
            <a:off x="3903276" y="892309"/>
            <a:ext cx="3819525" cy="76041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4"/>
                </a:solidFill>
              </a:rPr>
              <a:t>Tommy Ramey</a:t>
            </a:r>
            <a:endParaRPr sz="4400" dirty="0">
              <a:solidFill>
                <a:schemeClr val="accent4"/>
              </a:solidFill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4294967295"/>
          </p:nvPr>
        </p:nvSpPr>
        <p:spPr>
          <a:xfrm>
            <a:off x="3903276" y="1652721"/>
            <a:ext cx="4852800" cy="13929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Data Engineering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Data Analysis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ETL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Cyber Security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Cheese Lover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198D8C"/>
                </a:solidFill>
              </a:rPr>
              <a:t>Contact: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Linkedin.com/</a:t>
            </a:r>
            <a:r>
              <a:rPr lang="en-US" sz="1800" b="1" dirty="0" err="1">
                <a:solidFill>
                  <a:schemeClr val="dk1"/>
                </a:solidFill>
              </a:rPr>
              <a:t>tramey</a:t>
            </a:r>
            <a:endParaRPr lang="en-US"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Tramey1989@gmail.com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2</a:t>
            </a:fld>
            <a:endParaRPr>
              <a:solidFill>
                <a:schemeClr val="accent3"/>
              </a:solidFill>
            </a:endParaRPr>
          </a:p>
        </p:txBody>
      </p:sp>
      <p:cxnSp>
        <p:nvCxnSpPr>
          <p:cNvPr id="104" name="Google Shape;104;p15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 descr="A person with a mustache and glasses&#10;&#10;Description automatically generated with low confidence">
            <a:extLst>
              <a:ext uri="{FF2B5EF4-FFF2-40B4-BE49-F238E27FC236}">
                <a16:creationId xmlns:a16="http://schemas.microsoft.com/office/drawing/2014/main" id="{786F16FB-E4CD-5A8E-4BA2-A7059F3FD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12" y="1045886"/>
            <a:ext cx="2401359" cy="30517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198D8C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F56203-6CEC-88DB-102F-AF4A27643E44}"/>
              </a:ext>
            </a:extLst>
          </p:cNvPr>
          <p:cNvSpPr/>
          <p:nvPr/>
        </p:nvSpPr>
        <p:spPr>
          <a:xfrm>
            <a:off x="3903276" y="1607002"/>
            <a:ext cx="3819525" cy="45719"/>
          </a:xfrm>
          <a:prstGeom prst="rect">
            <a:avLst/>
          </a:prstGeom>
          <a:solidFill>
            <a:srgbClr val="198D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98D8C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CE638-E3E2-9E71-6EA4-DEB7B3DB3A3F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479169" y="4749800"/>
            <a:ext cx="549275" cy="393700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20</a:t>
            </a:fld>
            <a:endParaRPr lang="en" dirty="0"/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D800F5D-1CFA-D248-E556-71506976C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851" y="2254558"/>
            <a:ext cx="4500320" cy="33775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1F6BAE-8D9E-A458-59CB-94AB9263138B}"/>
              </a:ext>
            </a:extLst>
          </p:cNvPr>
          <p:cNvSpPr txBox="1"/>
          <p:nvPr/>
        </p:nvSpPr>
        <p:spPr>
          <a:xfrm>
            <a:off x="2515186" y="1746726"/>
            <a:ext cx="4113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Quantico" panose="020B0604020202020204" charset="0"/>
              </a:rPr>
              <a:t>Thank you!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E400B27-8CC1-EFD3-97CF-95AD2E3EB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730" y="4533262"/>
            <a:ext cx="455708" cy="480583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CD1F5326-D2FE-FBD0-F4B3-6C89DB6E3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416" y="4549182"/>
            <a:ext cx="462673" cy="464663"/>
          </a:xfrm>
          <a:prstGeom prst="rect">
            <a:avLst/>
          </a:prstGeom>
        </p:spPr>
      </p:pic>
      <p:pic>
        <p:nvPicPr>
          <p:cNvPr id="19" name="Picture 18" descr="Logo, icon&#10;&#10;Description automatically generated">
            <a:extLst>
              <a:ext uri="{FF2B5EF4-FFF2-40B4-BE49-F238E27FC236}">
                <a16:creationId xmlns:a16="http://schemas.microsoft.com/office/drawing/2014/main" id="{14CBBAD8-70E6-A398-55DF-EB4CEE740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3067" y="4556147"/>
            <a:ext cx="473618" cy="4576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F6EE0E-B9E0-20B0-C6A4-BD4207C8BA69}"/>
              </a:ext>
            </a:extLst>
          </p:cNvPr>
          <p:cNvSpPr txBox="1"/>
          <p:nvPr/>
        </p:nvSpPr>
        <p:spPr>
          <a:xfrm>
            <a:off x="3872929" y="4248370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Quantico" panose="020B0604020202020204" charset="0"/>
              </a:rPr>
              <a:t>Tommy Ramey</a:t>
            </a:r>
          </a:p>
        </p:txBody>
      </p:sp>
    </p:spTree>
    <p:extLst>
      <p:ext uri="{BB962C8B-B14F-4D97-AF65-F5344CB8AC3E}">
        <p14:creationId xmlns:p14="http://schemas.microsoft.com/office/powerpoint/2010/main" val="2846037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250E8741-AAC2-3CB3-354A-0547E7BA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</p:spPr>
        <p:txBody>
          <a:bodyPr/>
          <a:lstStyle/>
          <a:p>
            <a:r>
              <a:rPr lang="en-US" dirty="0"/>
              <a:t>The Agenda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E372A9B-467D-8BA4-84C9-966B26434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Keywords</a:t>
            </a:r>
          </a:p>
          <a:p>
            <a:r>
              <a:rPr lang="en-US" dirty="0"/>
              <a:t>Overview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F567AFA1-5516-53D5-DA49-76D07847DB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en"/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2C995F-AF99-DB18-9EE5-BD74472F4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872" y="-446043"/>
            <a:ext cx="6298491" cy="472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60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Data</a:t>
            </a:r>
            <a:endParaRPr dirty="0"/>
          </a:p>
        </p:txBody>
      </p:sp>
      <p:grpSp>
        <p:nvGrpSpPr>
          <p:cNvPr id="2" name="Google Shape;871;p48">
            <a:extLst>
              <a:ext uri="{FF2B5EF4-FFF2-40B4-BE49-F238E27FC236}">
                <a16:creationId xmlns:a16="http://schemas.microsoft.com/office/drawing/2014/main" id="{3CD58CFE-86BA-F04C-5A57-FE3E629456DE}"/>
              </a:ext>
            </a:extLst>
          </p:cNvPr>
          <p:cNvGrpSpPr/>
          <p:nvPr/>
        </p:nvGrpSpPr>
        <p:grpSpPr>
          <a:xfrm>
            <a:off x="1086176" y="1604473"/>
            <a:ext cx="492701" cy="357577"/>
            <a:chOff x="3932350" y="3714775"/>
            <a:chExt cx="439650" cy="319075"/>
          </a:xfrm>
        </p:grpSpPr>
        <p:sp>
          <p:nvSpPr>
            <p:cNvPr id="3" name="Google Shape;872;p48">
              <a:extLst>
                <a:ext uri="{FF2B5EF4-FFF2-40B4-BE49-F238E27FC236}">
                  <a16:creationId xmlns:a16="http://schemas.microsoft.com/office/drawing/2014/main" id="{10EDADC1-AD70-95F3-4AC1-247086B2672C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873;p48">
              <a:extLst>
                <a:ext uri="{FF2B5EF4-FFF2-40B4-BE49-F238E27FC236}">
                  <a16:creationId xmlns:a16="http://schemas.microsoft.com/office/drawing/2014/main" id="{3A037D2E-ABCC-3B72-99B5-804F54C53014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874;p48">
              <a:extLst>
                <a:ext uri="{FF2B5EF4-FFF2-40B4-BE49-F238E27FC236}">
                  <a16:creationId xmlns:a16="http://schemas.microsoft.com/office/drawing/2014/main" id="{5A2AFE00-A89C-191D-1C13-8F7D504611C4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875;p48">
              <a:extLst>
                <a:ext uri="{FF2B5EF4-FFF2-40B4-BE49-F238E27FC236}">
                  <a16:creationId xmlns:a16="http://schemas.microsoft.com/office/drawing/2014/main" id="{0DE3F017-B057-ADAD-9AD7-10EFD76FB533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876;p48">
              <a:extLst>
                <a:ext uri="{FF2B5EF4-FFF2-40B4-BE49-F238E27FC236}">
                  <a16:creationId xmlns:a16="http://schemas.microsoft.com/office/drawing/2014/main" id="{B947768F-7C06-DFF8-6563-039A5207F278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343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3C58A5F-8204-EBD4-0B06-CBF36549B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</p:spPr>
        <p:txBody>
          <a:bodyPr/>
          <a:lstStyle/>
          <a:p>
            <a:r>
              <a:rPr lang="en-US" dirty="0"/>
              <a:t>Data Breach Investigations Report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3E74C28-2D69-BE07-752E-541E83E2D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8283" y="1608991"/>
            <a:ext cx="3409200" cy="2075643"/>
          </a:xfrm>
        </p:spPr>
        <p:txBody>
          <a:bodyPr/>
          <a:lstStyle/>
          <a:p>
            <a:pPr marL="101600" indent="0">
              <a:buNone/>
            </a:pPr>
            <a:r>
              <a:rPr lang="en-US" sz="2400" b="1" dirty="0"/>
              <a:t>Data Set</a:t>
            </a:r>
            <a:r>
              <a:rPr lang="en-US" sz="1600" b="1" baseline="100000" dirty="0"/>
              <a:t>1</a:t>
            </a:r>
            <a:r>
              <a:rPr lang="en-US" sz="2400" b="1" dirty="0"/>
              <a:t> Scope</a:t>
            </a:r>
          </a:p>
          <a:p>
            <a:r>
              <a:rPr lang="en-US" dirty="0"/>
              <a:t>9,136 Incidents</a:t>
            </a:r>
          </a:p>
          <a:p>
            <a:r>
              <a:rPr lang="en-US" dirty="0"/>
              <a:t>9,054 Confirmed Breaches</a:t>
            </a:r>
          </a:p>
          <a:p>
            <a:r>
              <a:rPr lang="en-US" dirty="0"/>
              <a:t>2000 to 2022</a:t>
            </a:r>
          </a:p>
          <a:p>
            <a:r>
              <a:rPr lang="en-US" dirty="0"/>
              <a:t>Global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38A2FBB-23D1-8C84-0929-41444DB9EB7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440466" y="1608991"/>
            <a:ext cx="3409200" cy="2075643"/>
          </a:xfrm>
        </p:spPr>
        <p:txBody>
          <a:bodyPr/>
          <a:lstStyle/>
          <a:p>
            <a:pPr marL="101600" indent="0">
              <a:buNone/>
            </a:pPr>
            <a:r>
              <a:rPr lang="en-US" sz="2400" b="1" dirty="0"/>
              <a:t>Analysis Scope</a:t>
            </a:r>
          </a:p>
          <a:p>
            <a:r>
              <a:rPr lang="en-US" dirty="0"/>
              <a:t>6,235 Incidents</a:t>
            </a:r>
          </a:p>
          <a:p>
            <a:r>
              <a:rPr lang="en-US" dirty="0"/>
              <a:t>6,188 Confirmed Breaches</a:t>
            </a:r>
          </a:p>
          <a:p>
            <a:r>
              <a:rPr lang="en-US" dirty="0"/>
              <a:t>2010 to 2022</a:t>
            </a:r>
          </a:p>
          <a:p>
            <a:r>
              <a:rPr lang="en-US" dirty="0"/>
              <a:t>United States</a:t>
            </a:r>
          </a:p>
          <a:p>
            <a:pPr marL="101600" indent="0">
              <a:buNone/>
            </a:pPr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9FD7FA1-B181-F57B-42AF-9773876C855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en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AF4B09E-AB6A-A1FF-13D0-820A0D259320}"/>
              </a:ext>
            </a:extLst>
          </p:cNvPr>
          <p:cNvSpPr/>
          <p:nvPr/>
        </p:nvSpPr>
        <p:spPr>
          <a:xfrm>
            <a:off x="4224497" y="2413327"/>
            <a:ext cx="961941" cy="31535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96867-A495-FE34-0C31-488044589570}"/>
              </a:ext>
            </a:extLst>
          </p:cNvPr>
          <p:cNvSpPr txBox="1"/>
          <p:nvPr/>
        </p:nvSpPr>
        <p:spPr>
          <a:xfrm>
            <a:off x="0" y="4820335"/>
            <a:ext cx="29081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aseline="50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sz="800" baseline="75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Verizon 2022 Public DBIR Data: </a:t>
            </a:r>
          </a:p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https://www.verizon.com/business/resources/reports/dbir/#resources</a:t>
            </a:r>
          </a:p>
        </p:txBody>
      </p:sp>
    </p:spTree>
    <p:extLst>
      <p:ext uri="{BB962C8B-B14F-4D97-AF65-F5344CB8AC3E}">
        <p14:creationId xmlns:p14="http://schemas.microsoft.com/office/powerpoint/2010/main" val="737350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DEB3B-4C30-BA52-E3AB-6DE0B1940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A2967-4F65-8C54-1D79-A33D54AC5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4981" y="1616782"/>
            <a:ext cx="4241093" cy="2702700"/>
          </a:xfrm>
        </p:spPr>
        <p:txBody>
          <a:bodyPr/>
          <a:lstStyle/>
          <a:p>
            <a:r>
              <a:rPr lang="en-US" b="1" dirty="0"/>
              <a:t>Actor</a:t>
            </a:r>
            <a:r>
              <a:rPr lang="en-US" dirty="0"/>
              <a:t> – </a:t>
            </a:r>
            <a:r>
              <a:rPr lang="en-US" sz="1800" dirty="0"/>
              <a:t>Responsible Individual/Group</a:t>
            </a:r>
          </a:p>
          <a:p>
            <a:pPr lvl="1"/>
            <a:r>
              <a:rPr lang="en-US" sz="1800" b="1" dirty="0"/>
              <a:t>Internal - Employees</a:t>
            </a:r>
          </a:p>
          <a:p>
            <a:pPr lvl="1"/>
            <a:r>
              <a:rPr lang="en-US" sz="1800" b="1" dirty="0"/>
              <a:t>External – “The Bad Guys”</a:t>
            </a:r>
          </a:p>
          <a:p>
            <a:r>
              <a:rPr lang="en-US" b="1" dirty="0"/>
              <a:t>Vector</a:t>
            </a:r>
            <a:r>
              <a:rPr lang="en-US" dirty="0"/>
              <a:t> – </a:t>
            </a:r>
            <a:r>
              <a:rPr lang="en-US" sz="1800" dirty="0"/>
              <a:t>Attack Type </a:t>
            </a:r>
            <a:r>
              <a:rPr lang="en-US" sz="1600" i="1" dirty="0"/>
              <a:t>i.e., Hacking, Misuse, Error, etc.</a:t>
            </a:r>
            <a:endParaRPr lang="en-US" i="1" dirty="0"/>
          </a:p>
          <a:p>
            <a:r>
              <a:rPr lang="en-US" b="1" dirty="0"/>
              <a:t>Variety</a:t>
            </a:r>
            <a:r>
              <a:rPr lang="en-US" dirty="0"/>
              <a:t> – </a:t>
            </a:r>
            <a:r>
              <a:rPr lang="en-US" sz="1800" dirty="0"/>
              <a:t>Specific classification of larger categories. </a:t>
            </a:r>
            <a:r>
              <a:rPr lang="en-US" sz="1600" i="1" dirty="0"/>
              <a:t>i.e., Type of hack or malware used.</a:t>
            </a:r>
            <a:endParaRPr lang="en-US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3BD0A-9B58-3199-BA1A-25A8A26679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14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F8C05B4F-194C-3DBC-ECA0-704C18C67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50" y="1713016"/>
            <a:ext cx="2464472" cy="251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17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B4D80F8-E04D-0932-D898-B089F3BDA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896" y="-31628"/>
            <a:ext cx="6364104" cy="459740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A8D3261-AED3-C308-8C3B-67D6A4E73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722C52B-5E1E-E715-A51F-2850D0A644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</p:spPr>
        <p:txBody>
          <a:bodyPr/>
          <a:lstStyle/>
          <a:p>
            <a:r>
              <a:rPr lang="en-US" dirty="0"/>
              <a:t>Breach Totals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8B3B235E-6926-D970-0432-68211B516370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en"/>
          </a:p>
        </p:txBody>
      </p:sp>
      <p:grpSp>
        <p:nvGrpSpPr>
          <p:cNvPr id="6" name="Google Shape;836;p48">
            <a:extLst>
              <a:ext uri="{FF2B5EF4-FFF2-40B4-BE49-F238E27FC236}">
                <a16:creationId xmlns:a16="http://schemas.microsoft.com/office/drawing/2014/main" id="{EC495AE2-C8DB-F3FB-F2B1-DFB04684D6AD}"/>
              </a:ext>
            </a:extLst>
          </p:cNvPr>
          <p:cNvGrpSpPr/>
          <p:nvPr/>
        </p:nvGrpSpPr>
        <p:grpSpPr>
          <a:xfrm>
            <a:off x="1158456" y="1597947"/>
            <a:ext cx="342882" cy="350068"/>
            <a:chOff x="3951850" y="2985350"/>
            <a:chExt cx="407950" cy="416500"/>
          </a:xfrm>
        </p:grpSpPr>
        <p:sp>
          <p:nvSpPr>
            <p:cNvPr id="7" name="Google Shape;837;p48">
              <a:extLst>
                <a:ext uri="{FF2B5EF4-FFF2-40B4-BE49-F238E27FC236}">
                  <a16:creationId xmlns:a16="http://schemas.microsoft.com/office/drawing/2014/main" id="{BC9F05C0-A997-635A-B5F2-C0CF1AAED506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38;p48">
              <a:extLst>
                <a:ext uri="{FF2B5EF4-FFF2-40B4-BE49-F238E27FC236}">
                  <a16:creationId xmlns:a16="http://schemas.microsoft.com/office/drawing/2014/main" id="{F1D536D6-5133-7ADE-6690-6882869A6126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39;p48">
              <a:extLst>
                <a:ext uri="{FF2B5EF4-FFF2-40B4-BE49-F238E27FC236}">
                  <a16:creationId xmlns:a16="http://schemas.microsoft.com/office/drawing/2014/main" id="{0155921A-1E2D-314E-453A-FD8B1B06A17C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40;p48">
              <a:extLst>
                <a:ext uri="{FF2B5EF4-FFF2-40B4-BE49-F238E27FC236}">
                  <a16:creationId xmlns:a16="http://schemas.microsoft.com/office/drawing/2014/main" id="{D2AD37EB-C682-3FC8-AC69-AF8B88E89DF9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9181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7B104A6-D57F-AB6E-374C-DB712E650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571" y="1991850"/>
            <a:ext cx="6572858" cy="1159800"/>
          </a:xfrm>
        </p:spPr>
        <p:txBody>
          <a:bodyPr/>
          <a:lstStyle/>
          <a:p>
            <a:r>
              <a:rPr lang="en-US" dirty="0"/>
              <a:t>$24,724,122,315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553FE-591D-F12E-8667-242DA1F36FC3}"/>
              </a:ext>
            </a:extLst>
          </p:cNvPr>
          <p:cNvSpPr txBox="1"/>
          <p:nvPr/>
        </p:nvSpPr>
        <p:spPr>
          <a:xfrm>
            <a:off x="2236264" y="2997761"/>
            <a:ext cx="4671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Average Revenue Loss From Data Breaches Since 2010</a:t>
            </a:r>
          </a:p>
        </p:txBody>
      </p:sp>
    </p:spTree>
    <p:extLst>
      <p:ext uri="{BB962C8B-B14F-4D97-AF65-F5344CB8AC3E}">
        <p14:creationId xmlns:p14="http://schemas.microsoft.com/office/powerpoint/2010/main" val="1558607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0846762-D3BD-781C-0182-E39EE16E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62" y="692689"/>
            <a:ext cx="8351275" cy="4570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169C6F-3C8E-63E1-C9D9-F85620EF33A4}"/>
              </a:ext>
            </a:extLst>
          </p:cNvPr>
          <p:cNvSpPr txBox="1"/>
          <p:nvPr/>
        </p:nvSpPr>
        <p:spPr>
          <a:xfrm>
            <a:off x="2754836" y="231024"/>
            <a:ext cx="3634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Quantico" panose="020B0604020202020204" charset="0"/>
              </a:rPr>
              <a:t>Total Breaches by State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BA1AE0-B5AB-39C6-CEDE-EFEB9C6E8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891" y="1003285"/>
            <a:ext cx="831053" cy="26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93293"/>
      </p:ext>
    </p:extLst>
  </p:cSld>
  <p:clrMapOvr>
    <a:masterClrMapping/>
  </p:clrMapOvr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1381</TotalTime>
  <Words>860</Words>
  <Application>Microsoft Office PowerPoint</Application>
  <PresentationFormat>On-screen Show (16:9)</PresentationFormat>
  <Paragraphs>124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Titillium Web Light</vt:lpstr>
      <vt:lpstr>Quantico</vt:lpstr>
      <vt:lpstr>Juno template</vt:lpstr>
      <vt:lpstr>Data Breaches</vt:lpstr>
      <vt:lpstr>Tommy Ramey</vt:lpstr>
      <vt:lpstr>The Agenda</vt:lpstr>
      <vt:lpstr>Introduction</vt:lpstr>
      <vt:lpstr>Data Breach Investigations Report</vt:lpstr>
      <vt:lpstr>Keywords</vt:lpstr>
      <vt:lpstr>Overview</vt:lpstr>
      <vt:lpstr>$24,724,122,315</vt:lpstr>
      <vt:lpstr>PowerPoint Presentation</vt:lpstr>
      <vt:lpstr>PowerPoint Presentation</vt:lpstr>
      <vt:lpstr>Analysis</vt:lpstr>
      <vt:lpstr>PowerPoint Presentation</vt:lpstr>
      <vt:lpstr>Objectives</vt:lpstr>
      <vt:lpstr>Awareness</vt:lpstr>
      <vt:lpstr>PowerPoint Presentation</vt:lpstr>
      <vt:lpstr>$73,002,755,00</vt:lpstr>
      <vt:lpstr>PowerPoint Presentation</vt:lpstr>
      <vt:lpstr>The Conclusion</vt:lpstr>
      <vt:lpstr>What we know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Breaches</dc:title>
  <dc:creator>Tommy Ramey</dc:creator>
  <cp:lastModifiedBy>Tommy Ramey</cp:lastModifiedBy>
  <cp:revision>9</cp:revision>
  <dcterms:modified xsi:type="dcterms:W3CDTF">2022-09-11T21:48:50Z</dcterms:modified>
</cp:coreProperties>
</file>